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6"/>
  </p:notesMasterIdLst>
  <p:sldIdLst>
    <p:sldId id="256" r:id="rId2"/>
    <p:sldId id="257" r:id="rId3"/>
    <p:sldId id="258" r:id="rId4"/>
    <p:sldId id="301" r:id="rId5"/>
    <p:sldId id="289" r:id="rId6"/>
    <p:sldId id="306" r:id="rId7"/>
    <p:sldId id="304" r:id="rId8"/>
    <p:sldId id="305" r:id="rId9"/>
    <p:sldId id="308" r:id="rId10"/>
    <p:sldId id="309" r:id="rId11"/>
    <p:sldId id="307" r:id="rId12"/>
    <p:sldId id="310" r:id="rId13"/>
    <p:sldId id="311" r:id="rId14"/>
    <p:sldId id="314" r:id="rId15"/>
    <p:sldId id="316" r:id="rId16"/>
    <p:sldId id="297" r:id="rId17"/>
    <p:sldId id="334" r:id="rId18"/>
    <p:sldId id="335" r:id="rId19"/>
    <p:sldId id="318" r:id="rId20"/>
    <p:sldId id="319" r:id="rId21"/>
    <p:sldId id="320" r:id="rId22"/>
    <p:sldId id="321" r:id="rId23"/>
    <p:sldId id="322" r:id="rId24"/>
    <p:sldId id="317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68" d="100"/>
          <a:sy n="68" d="100"/>
        </p:scale>
        <p:origin x="73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C7EF78-E9FC-4C48-96EB-EC09318CA020}" type="datetimeFigureOut">
              <a:rPr lang="en-US" smtClean="0"/>
              <a:t>12/2/2021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B85392-94EF-4613-A75F-D88B089C5A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035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GB" altLang="zh-CN"/>
              <a:t>Principles of Computing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6C3C9-3A69-4732-90B4-CB601768EC69}" type="slidenum">
              <a:rPr lang="en-GB" smtClean="0"/>
              <a:pPr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35876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GB" altLang="zh-CN"/>
              <a:t>Principles of Computing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6C3C9-3A69-4732-90B4-CB601768EC69}" type="slidenum">
              <a:rPr lang="en-GB" smtClean="0"/>
              <a:pPr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62158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GB" altLang="zh-CN"/>
              <a:t>Principles of Computing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6C3C9-3A69-4732-90B4-CB601768EC69}" type="slidenum">
              <a:rPr lang="en-GB" smtClean="0"/>
              <a:pPr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229526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1" descr="Tag=AccentColor&#10;Flavor=Light&#10;Target=Fill">
            <a:extLst>
              <a:ext uri="{FF2B5EF4-FFF2-40B4-BE49-F238E27FC236}">
                <a16:creationId xmlns:a16="http://schemas.microsoft.com/office/drawing/2014/main" id="{0D57E7FA-E8FC-45AC-868F-CDC8144939D6}"/>
              </a:ext>
            </a:extLst>
          </p:cNvPr>
          <p:cNvSpPr/>
          <p:nvPr/>
        </p:nvSpPr>
        <p:spPr>
          <a:xfrm rot="10800000" flipV="1">
            <a:off x="2599854" y="527562"/>
            <a:ext cx="6992292" cy="5102484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7094A5-EB6F-441D-88F8-CD7A30C847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8760" y="1591056"/>
            <a:ext cx="5705856" cy="3264408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7CE1E3-3929-42A6-81B7-056BD88EF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28616"/>
            <a:ext cx="5705856" cy="996696"/>
          </a:xfrm>
        </p:spPr>
        <p:txBody>
          <a:bodyPr/>
          <a:lstStyle>
            <a:lvl1pPr marL="0" indent="0" algn="l">
              <a:buNone/>
              <a:defRPr sz="2400" cap="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E951E3-0794-422C-AF76-0AD4A7FB1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12/2/2021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4EBFA8-0291-4D77-A9D9-B17FC2382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7AC4D4-C4EE-4624-A329-C608A1D5A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9839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aphic 1" descr="Tag=AccentColor&#10;Flavor=Light&#10;Target=Fill">
            <a:extLst>
              <a:ext uri="{FF2B5EF4-FFF2-40B4-BE49-F238E27FC236}">
                <a16:creationId xmlns:a16="http://schemas.microsoft.com/office/drawing/2014/main" id="{0EE21C0F-70D8-4F3C-9392-07559C90EE6E}"/>
              </a:ext>
            </a:extLst>
          </p:cNvPr>
          <p:cNvSpPr/>
          <p:nvPr/>
        </p:nvSpPr>
        <p:spPr>
          <a:xfrm rot="10800000" flipH="1" flipV="1">
            <a:off x="684965" y="1332237"/>
            <a:ext cx="5263732" cy="3841102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B1DFE-8154-440D-93CF-FEF7860E8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9032" y="2523744"/>
            <a:ext cx="3831336" cy="1453896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D9D1F5-05CC-48F3-A314-315EF17030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711696" y="640079"/>
            <a:ext cx="4837176" cy="556869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1807DE-1178-4BBB-89D8-9046239C2D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55064" y="4087368"/>
            <a:ext cx="3319272" cy="649224"/>
          </a:xfrm>
        </p:spPr>
        <p:txBody>
          <a:bodyPr>
            <a:noAutofit/>
          </a:bodyPr>
          <a:lstStyle>
            <a:lvl1pPr marL="0" indent="0" algn="ctr">
              <a:buNone/>
              <a:defRPr sz="2000" cap="all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48EA59-A1BC-48B7-9495-6D5C6035B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12/2/2021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F85A72-B50F-440E-AAD3-53C099F6D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C2D00B-4207-4720-8C68-605CAFDD5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4920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C888B-58B8-4428-8B1D-4E26FC5DD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14F67B-D516-42FA-A2CA-2DCD37CFE8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2BA5FF-4919-4FF8-9C04-06CE156B7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12/2/2021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EDA970-128E-4150-8E5A-A1B056E83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EC6CD1-EE5E-42EF-B76D-BB803BA6A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7549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0C2A1B-34CA-4877-9435-D77DF32575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255E5E-4A81-44CC-8D99-F56E625D46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CEECF-A221-4ECC-AD9C-E197D516D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12/2/2021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8F41AE-0DDE-49ED-9F0C-E0E16F599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B47FB7-77F0-4C43-B81E-D04B31C95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7657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277813"/>
            <a:ext cx="103632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1219200" y="1600201"/>
            <a:ext cx="10363200" cy="4530725"/>
          </a:xfrm>
        </p:spPr>
        <p:txBody>
          <a:bodyPr/>
          <a:lstStyle/>
          <a:p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219200" y="6251575"/>
            <a:ext cx="2641600" cy="457200"/>
          </a:xfrm>
        </p:spPr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470400" y="6248400"/>
            <a:ext cx="3962400" cy="457200"/>
          </a:xfrm>
        </p:spPr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42400" y="6248400"/>
            <a:ext cx="2540000" cy="457200"/>
          </a:xfrm>
        </p:spPr>
        <p:txBody>
          <a:bodyPr/>
          <a:lstStyle>
            <a:lvl1pPr>
              <a:defRPr/>
            </a:lvl1pPr>
          </a:lstStyle>
          <a:p>
            <a:fld id="{70BCBDFC-F9DE-4CA9-94C9-4083E2EBBDF7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02093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 descr="Tag=AccentColor&#10;Flavor=Light&#10;Target=Fill">
            <a:extLst>
              <a:ext uri="{FF2B5EF4-FFF2-40B4-BE49-F238E27FC236}">
                <a16:creationId xmlns:a16="http://schemas.microsoft.com/office/drawing/2014/main" id="{13B7BB51-92B8-4089-8DAB-1202A4D1C6A3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1051560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BAE770-8363-44CD-8A22-AB26C5C53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12/2/2021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3428F0-E5C2-42A1-AB2F-1A19FFAD1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1225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9" descr="Tag=AccentColor&#10;Flavor=Light&#10;Target=Fill">
            <a:extLst>
              <a:ext uri="{FF2B5EF4-FFF2-40B4-BE49-F238E27FC236}">
                <a16:creationId xmlns:a16="http://schemas.microsoft.com/office/drawing/2014/main" id="{DB2CE8D6-5B4E-4EBE-9ED5-A1DA7E2A5CDA}"/>
              </a:ext>
            </a:extLst>
          </p:cNvPr>
          <p:cNvSpPr/>
          <p:nvPr/>
        </p:nvSpPr>
        <p:spPr>
          <a:xfrm>
            <a:off x="7209816" y="0"/>
            <a:ext cx="4143984" cy="5747660"/>
          </a:xfrm>
          <a:custGeom>
            <a:avLst/>
            <a:gdLst>
              <a:gd name="connsiteX0" fmla="*/ 0 w 3843750"/>
              <a:gd name="connsiteY0" fmla="*/ 346 h 5956080"/>
              <a:gd name="connsiteX1" fmla="*/ 72373 w 3843750"/>
              <a:gd name="connsiteY1" fmla="*/ 2447534 h 5956080"/>
              <a:gd name="connsiteX2" fmla="*/ 145093 w 3843750"/>
              <a:gd name="connsiteY2" fmla="*/ 3878724 h 5956080"/>
              <a:gd name="connsiteX3" fmla="*/ 237897 w 3843750"/>
              <a:gd name="connsiteY3" fmla="*/ 4208041 h 5956080"/>
              <a:gd name="connsiteX4" fmla="*/ 281875 w 3843750"/>
              <a:gd name="connsiteY4" fmla="*/ 4677601 h 5956080"/>
              <a:gd name="connsiteX5" fmla="*/ 360135 w 3843750"/>
              <a:gd name="connsiteY5" fmla="*/ 5287407 h 5956080"/>
              <a:gd name="connsiteX6" fmla="*/ 414155 w 3843750"/>
              <a:gd name="connsiteY6" fmla="*/ 5817914 h 5956080"/>
              <a:gd name="connsiteX7" fmla="*/ 681487 w 3843750"/>
              <a:gd name="connsiteY7" fmla="*/ 5914873 h 5956080"/>
              <a:gd name="connsiteX8" fmla="*/ 892373 w 3843750"/>
              <a:gd name="connsiteY8" fmla="*/ 5605295 h 5956080"/>
              <a:gd name="connsiteX9" fmla="*/ 1027770 w 3843750"/>
              <a:gd name="connsiteY9" fmla="*/ 5804063 h 5956080"/>
              <a:gd name="connsiteX10" fmla="*/ 1200566 w 3843750"/>
              <a:gd name="connsiteY10" fmla="*/ 5527036 h 5956080"/>
              <a:gd name="connsiteX11" fmla="*/ 1348083 w 3843750"/>
              <a:gd name="connsiteY11" fmla="*/ 5363590 h 5956080"/>
              <a:gd name="connsiteX12" fmla="*/ 1425997 w 3843750"/>
              <a:gd name="connsiteY12" fmla="*/ 4800532 h 5956080"/>
              <a:gd name="connsiteX13" fmla="*/ 1517416 w 3843750"/>
              <a:gd name="connsiteY13" fmla="*/ 4640549 h 5956080"/>
              <a:gd name="connsiteX14" fmla="*/ 1569705 w 3843750"/>
              <a:gd name="connsiteY14" fmla="*/ 4803995 h 5956080"/>
              <a:gd name="connsiteX15" fmla="*/ 1530921 w 3843750"/>
              <a:gd name="connsiteY15" fmla="*/ 5433885 h 5956080"/>
              <a:gd name="connsiteX16" fmla="*/ 1614721 w 3843750"/>
              <a:gd name="connsiteY16" fmla="*/ 5319957 h 5956080"/>
              <a:gd name="connsiteX17" fmla="*/ 1800676 w 3843750"/>
              <a:gd name="connsiteY17" fmla="*/ 4608691 h 5956080"/>
              <a:gd name="connsiteX18" fmla="*/ 1918759 w 3843750"/>
              <a:gd name="connsiteY18" fmla="*/ 4486799 h 5956080"/>
              <a:gd name="connsiteX19" fmla="*/ 2009139 w 3843750"/>
              <a:gd name="connsiteY19" fmla="*/ 4715000 h 5956080"/>
              <a:gd name="connsiteX20" fmla="*/ 2135532 w 3843750"/>
              <a:gd name="connsiteY20" fmla="*/ 5321689 h 5956080"/>
              <a:gd name="connsiteX21" fmla="*/ 2209291 w 3843750"/>
              <a:gd name="connsiteY21" fmla="*/ 5028733 h 5956080"/>
              <a:gd name="connsiteX22" fmla="*/ 2501208 w 3843750"/>
              <a:gd name="connsiteY22" fmla="*/ 4457711 h 5956080"/>
              <a:gd name="connsiteX23" fmla="*/ 2695127 w 3843750"/>
              <a:gd name="connsiteY23" fmla="*/ 4973674 h 5956080"/>
              <a:gd name="connsiteX24" fmla="*/ 2825329 w 3843750"/>
              <a:gd name="connsiteY24" fmla="*/ 4563328 h 5956080"/>
              <a:gd name="connsiteX25" fmla="*/ 2904628 w 3843750"/>
              <a:gd name="connsiteY25" fmla="*/ 4466368 h 5956080"/>
              <a:gd name="connsiteX26" fmla="*/ 2922635 w 3843750"/>
              <a:gd name="connsiteY26" fmla="*/ 4519696 h 5956080"/>
              <a:gd name="connsiteX27" fmla="*/ 3089544 w 3843750"/>
              <a:gd name="connsiteY27" fmla="*/ 3606545 h 5956080"/>
              <a:gd name="connsiteX28" fmla="*/ 3150490 w 3843750"/>
              <a:gd name="connsiteY28" fmla="*/ 3989882 h 5956080"/>
              <a:gd name="connsiteX29" fmla="*/ 3755448 w 3843750"/>
              <a:gd name="connsiteY29" fmla="*/ 1538193 h 5956080"/>
              <a:gd name="connsiteX30" fmla="*/ 3850330 w 3843750"/>
              <a:gd name="connsiteY30" fmla="*/ 0 h 5956080"/>
              <a:gd name="connsiteX31" fmla="*/ 0 w 3843750"/>
              <a:gd name="connsiteY31" fmla="*/ 0 h 5956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843750" h="5956080">
                <a:moveTo>
                  <a:pt x="0" y="346"/>
                </a:moveTo>
                <a:cubicBezTo>
                  <a:pt x="12120" y="1234155"/>
                  <a:pt x="72720" y="2447534"/>
                  <a:pt x="72373" y="2447534"/>
                </a:cubicBezTo>
                <a:cubicBezTo>
                  <a:pt x="72720" y="2449265"/>
                  <a:pt x="114274" y="3641520"/>
                  <a:pt x="145093" y="3878724"/>
                </a:cubicBezTo>
                <a:cubicBezTo>
                  <a:pt x="176258" y="4119392"/>
                  <a:pt x="210194" y="3969797"/>
                  <a:pt x="237897" y="4208041"/>
                </a:cubicBezTo>
                <a:cubicBezTo>
                  <a:pt x="250017" y="4367677"/>
                  <a:pt x="237204" y="4527661"/>
                  <a:pt x="281875" y="4677601"/>
                </a:cubicBezTo>
                <a:cubicBezTo>
                  <a:pt x="278758" y="4908226"/>
                  <a:pt x="338319" y="5059552"/>
                  <a:pt x="360135" y="5287407"/>
                </a:cubicBezTo>
                <a:cubicBezTo>
                  <a:pt x="370177" y="5468860"/>
                  <a:pt x="348015" y="5649274"/>
                  <a:pt x="414155" y="5817914"/>
                </a:cubicBezTo>
                <a:cubicBezTo>
                  <a:pt x="467137" y="5947770"/>
                  <a:pt x="534662" y="6049578"/>
                  <a:pt x="681487" y="5914873"/>
                </a:cubicBezTo>
                <a:cubicBezTo>
                  <a:pt x="680448" y="5747964"/>
                  <a:pt x="925963" y="5772897"/>
                  <a:pt x="892373" y="5605295"/>
                </a:cubicBezTo>
                <a:cubicBezTo>
                  <a:pt x="1003184" y="5641309"/>
                  <a:pt x="945009" y="5759046"/>
                  <a:pt x="1027770" y="5804063"/>
                </a:cubicBezTo>
                <a:cubicBezTo>
                  <a:pt x="1099105" y="5719915"/>
                  <a:pt x="1051664" y="5551968"/>
                  <a:pt x="1200566" y="5527036"/>
                </a:cubicBezTo>
                <a:cubicBezTo>
                  <a:pt x="1352931" y="5564088"/>
                  <a:pt x="1336655" y="5453970"/>
                  <a:pt x="1348083" y="5363590"/>
                </a:cubicBezTo>
                <a:cubicBezTo>
                  <a:pt x="1370938" y="5149586"/>
                  <a:pt x="1389291" y="5009687"/>
                  <a:pt x="1425997" y="4800532"/>
                </a:cubicBezTo>
                <a:cubicBezTo>
                  <a:pt x="1436385" y="4748243"/>
                  <a:pt x="1415608" y="4628775"/>
                  <a:pt x="1517416" y="4640549"/>
                </a:cubicBezTo>
                <a:cubicBezTo>
                  <a:pt x="1596022" y="4651976"/>
                  <a:pt x="1566242" y="4746512"/>
                  <a:pt x="1569705" y="4803995"/>
                </a:cubicBezTo>
                <a:cubicBezTo>
                  <a:pt x="1600177" y="5128809"/>
                  <a:pt x="1532998" y="5109763"/>
                  <a:pt x="1530921" y="5433885"/>
                </a:cubicBezTo>
                <a:cubicBezTo>
                  <a:pt x="1530574" y="5446697"/>
                  <a:pt x="1580786" y="5458125"/>
                  <a:pt x="1614721" y="5319957"/>
                </a:cubicBezTo>
                <a:cubicBezTo>
                  <a:pt x="1681208" y="5047432"/>
                  <a:pt x="1760507" y="4832736"/>
                  <a:pt x="1800676" y="4608691"/>
                </a:cubicBezTo>
                <a:cubicBezTo>
                  <a:pt x="1848463" y="4656824"/>
                  <a:pt x="1889671" y="4439704"/>
                  <a:pt x="1918759" y="4486799"/>
                </a:cubicBezTo>
                <a:cubicBezTo>
                  <a:pt x="1932264" y="4566098"/>
                  <a:pt x="1956503" y="4642626"/>
                  <a:pt x="2009139" y="4715000"/>
                </a:cubicBezTo>
                <a:cubicBezTo>
                  <a:pt x="2054502" y="4933851"/>
                  <a:pt x="2004983" y="5137812"/>
                  <a:pt x="2135532" y="5321689"/>
                </a:cubicBezTo>
                <a:cubicBezTo>
                  <a:pt x="2135532" y="5321689"/>
                  <a:pt x="2137610" y="5265245"/>
                  <a:pt x="2209291" y="5028733"/>
                </a:cubicBezTo>
                <a:cubicBezTo>
                  <a:pt x="2267120" y="4838277"/>
                  <a:pt x="2341225" y="4936622"/>
                  <a:pt x="2501208" y="4457711"/>
                </a:cubicBezTo>
                <a:cubicBezTo>
                  <a:pt x="2545186" y="4641934"/>
                  <a:pt x="2446495" y="4877753"/>
                  <a:pt x="2695127" y="4973674"/>
                </a:cubicBezTo>
                <a:cubicBezTo>
                  <a:pt x="2743260" y="4833775"/>
                  <a:pt x="2706208" y="4662365"/>
                  <a:pt x="2825329" y="4563328"/>
                </a:cubicBezTo>
                <a:cubicBezTo>
                  <a:pt x="2859958" y="4534586"/>
                  <a:pt x="2884890" y="4501689"/>
                  <a:pt x="2904628" y="4466368"/>
                </a:cubicBezTo>
                <a:cubicBezTo>
                  <a:pt x="2910515" y="4484375"/>
                  <a:pt x="2916749" y="4503074"/>
                  <a:pt x="2922635" y="4519696"/>
                </a:cubicBezTo>
                <a:cubicBezTo>
                  <a:pt x="2946529" y="4491647"/>
                  <a:pt x="3082618" y="3784882"/>
                  <a:pt x="3089544" y="3606545"/>
                </a:cubicBezTo>
                <a:cubicBezTo>
                  <a:pt x="3124172" y="3733285"/>
                  <a:pt x="3150490" y="3989882"/>
                  <a:pt x="3150490" y="3989882"/>
                </a:cubicBezTo>
                <a:cubicBezTo>
                  <a:pt x="3150490" y="3989882"/>
                  <a:pt x="3300085" y="3936900"/>
                  <a:pt x="3755448" y="1538193"/>
                </a:cubicBezTo>
                <a:cubicBezTo>
                  <a:pt x="3791461" y="1348775"/>
                  <a:pt x="3824704" y="697762"/>
                  <a:pt x="3850330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AD5705-B027-4C44-B38A-60296E29E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078991"/>
            <a:ext cx="5266944" cy="3136392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8BBAC4-9088-44CF-BA2D-B8DD24FB5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279392"/>
            <a:ext cx="5266944" cy="1500187"/>
          </a:xfrm>
        </p:spPr>
        <p:txBody>
          <a:bodyPr/>
          <a:lstStyle>
            <a:lvl1pPr marL="0" indent="0">
              <a:buNone/>
              <a:defRPr sz="24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93FB3F-D2A6-4919-B57B-C08861D46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12/2/2021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9049E0-6BE5-43FA-A4D4-ACAFC871A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8C28D-1479-4F15-B906-0AEBBCCA8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6820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FD51F360-8860-4FB5-A0A5-773473DD8B39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A77EC9-372A-4ECA-9088-780532AF0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882CE-1B27-414A-9B06-AA5D2DB683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397E60-5D92-4530-96D1-FC09AF3C27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9088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4240FE-0C6A-47E9-9B0A-7B3C60877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12/2/2021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71AE1B-BB18-4C7E-AA77-3A4D401A5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FA7B1D-FEDD-4E29-A352-29E5F498B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546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 descr="Tag=AccentColor&#10;Flavor=Light&#10;Target=Fill">
            <a:extLst>
              <a:ext uri="{FF2B5EF4-FFF2-40B4-BE49-F238E27FC236}">
                <a16:creationId xmlns:a16="http://schemas.microsoft.com/office/drawing/2014/main" id="{527D753D-3426-457C-9082-B92894509EC0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4D2B94-0682-4185-BCE3-89AF214A4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65C47E-B85E-4B3E-A669-DEEC7F5DF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24517F-FE8C-49AD-9A52-0F43010526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0C73EC-7117-4DC2-9075-14102F2E28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190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D9A323-865B-4177-8F98-9BA304E022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190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A4E5D6-7075-4584-BD43-D966F0B58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12/2/2021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38B83D-8A05-4F3C-A409-1602C9630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D250E7-8A73-449C-A140-A2A2582D7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6343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raphic 1" descr="Tag=AccentColor&#10;Flavor=Light&#10;Target=Fill">
            <a:extLst>
              <a:ext uri="{FF2B5EF4-FFF2-40B4-BE49-F238E27FC236}">
                <a16:creationId xmlns:a16="http://schemas.microsoft.com/office/drawing/2014/main" id="{AAFBE1F6-FC6D-4C3D-9AC3-97028E6F18C7}"/>
              </a:ext>
            </a:extLst>
          </p:cNvPr>
          <p:cNvSpPr/>
          <p:nvPr/>
        </p:nvSpPr>
        <p:spPr>
          <a:xfrm rot="10800000" flipV="1">
            <a:off x="1969639" y="181596"/>
            <a:ext cx="8252722" cy="6022258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2825A4-268B-4301-8432-F9E9B2661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3784" y="1572768"/>
            <a:ext cx="6501384" cy="4096512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33410F-8A90-47F6-BD39-4AC0E4358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12/2/2021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D819A9-F8DE-4E5C-AFC3-E0105ACD8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E25320-A12F-4F3E-8EC9-11292FF36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3987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12/2/2021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0707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 descr="Mask ID=&#10;Mask position=bottom, center&#10;Mask family= brushstroke, landscape, wide">
            <a:extLst>
              <a:ext uri="{FF2B5EF4-FFF2-40B4-BE49-F238E27FC236}">
                <a16:creationId xmlns:a16="http://schemas.microsoft.com/office/drawing/2014/main" id="{736BF44D-E8DD-45FA-931D-CBCC67D57944}"/>
              </a:ext>
            </a:extLst>
          </p:cNvPr>
          <p:cNvSpPr/>
          <p:nvPr/>
        </p:nvSpPr>
        <p:spPr>
          <a:xfrm>
            <a:off x="1768100" y="-1"/>
            <a:ext cx="10423900" cy="5920155"/>
          </a:xfrm>
          <a:custGeom>
            <a:avLst/>
            <a:gdLst>
              <a:gd name="connsiteX0" fmla="*/ 10423900 w 10423900"/>
              <a:gd name="connsiteY0" fmla="*/ 0 h 5491534"/>
              <a:gd name="connsiteX1" fmla="*/ 3493157 w 10423900"/>
              <a:gd name="connsiteY1" fmla="*/ 0 h 5491534"/>
              <a:gd name="connsiteX2" fmla="*/ 3493018 w 10423900"/>
              <a:gd name="connsiteY2" fmla="*/ 31 h 5491534"/>
              <a:gd name="connsiteX3" fmla="*/ 3245493 w 10423900"/>
              <a:gd name="connsiteY3" fmla="*/ 104839 h 5491534"/>
              <a:gd name="connsiteX4" fmla="*/ 4434802 w 10423900"/>
              <a:gd name="connsiteY4" fmla="*/ 284558 h 5491534"/>
              <a:gd name="connsiteX5" fmla="*/ 4011937 w 10423900"/>
              <a:gd name="connsiteY5" fmla="*/ 395559 h 5491534"/>
              <a:gd name="connsiteX6" fmla="*/ 3573213 w 10423900"/>
              <a:gd name="connsiteY6" fmla="*/ 474847 h 5491534"/>
              <a:gd name="connsiteX7" fmla="*/ 3097489 w 10423900"/>
              <a:gd name="connsiteY7" fmla="*/ 532990 h 5491534"/>
              <a:gd name="connsiteX8" fmla="*/ 2664052 w 10423900"/>
              <a:gd name="connsiteY8" fmla="*/ 649279 h 5491534"/>
              <a:gd name="connsiteX9" fmla="*/ 3795218 w 10423900"/>
              <a:gd name="connsiteY9" fmla="*/ 696852 h 5491534"/>
              <a:gd name="connsiteX10" fmla="*/ 3208492 w 10423900"/>
              <a:gd name="connsiteY10" fmla="*/ 802568 h 5491534"/>
              <a:gd name="connsiteX11" fmla="*/ 2727483 w 10423900"/>
              <a:gd name="connsiteY11" fmla="*/ 939999 h 5491534"/>
              <a:gd name="connsiteX12" fmla="*/ 2389190 w 10423900"/>
              <a:gd name="connsiteY12" fmla="*/ 1003429 h 5491534"/>
              <a:gd name="connsiteX13" fmla="*/ 2029754 w 10423900"/>
              <a:gd name="connsiteY13" fmla="*/ 1019287 h 5491534"/>
              <a:gd name="connsiteX14" fmla="*/ 1945181 w 10423900"/>
              <a:gd name="connsiteY14" fmla="*/ 1119716 h 5491534"/>
              <a:gd name="connsiteX15" fmla="*/ 2056184 w 10423900"/>
              <a:gd name="connsiteY15" fmla="*/ 1225434 h 5491534"/>
              <a:gd name="connsiteX16" fmla="*/ 2225329 w 10423900"/>
              <a:gd name="connsiteY16" fmla="*/ 1236004 h 5491534"/>
              <a:gd name="connsiteX17" fmla="*/ 3234920 w 10423900"/>
              <a:gd name="connsiteY17" fmla="*/ 1262435 h 5491534"/>
              <a:gd name="connsiteX18" fmla="*/ 0 w 10423900"/>
              <a:gd name="connsiteY18" fmla="*/ 1495009 h 5491534"/>
              <a:gd name="connsiteX19" fmla="*/ 438724 w 10423900"/>
              <a:gd name="connsiteY19" fmla="*/ 1637728 h 5491534"/>
              <a:gd name="connsiteX20" fmla="*/ 586726 w 10423900"/>
              <a:gd name="connsiteY20" fmla="*/ 2028877 h 5491534"/>
              <a:gd name="connsiteX21" fmla="*/ 1125878 w 10423900"/>
              <a:gd name="connsiteY21" fmla="*/ 2250882 h 5491534"/>
              <a:gd name="connsiteX22" fmla="*/ 1474744 w 10423900"/>
              <a:gd name="connsiteY22" fmla="*/ 2330169 h 5491534"/>
              <a:gd name="connsiteX23" fmla="*/ 2272901 w 10423900"/>
              <a:gd name="connsiteY23" fmla="*/ 2446458 h 5491534"/>
              <a:gd name="connsiteX24" fmla="*/ 2389190 w 10423900"/>
              <a:gd name="connsiteY24" fmla="*/ 2636747 h 5491534"/>
              <a:gd name="connsiteX25" fmla="*/ 2489621 w 10423900"/>
              <a:gd name="connsiteY25" fmla="*/ 2848179 h 5491534"/>
              <a:gd name="connsiteX26" fmla="*/ 2701053 w 10423900"/>
              <a:gd name="connsiteY26" fmla="*/ 2985611 h 5491534"/>
              <a:gd name="connsiteX27" fmla="*/ 1057165 w 10423900"/>
              <a:gd name="connsiteY27" fmla="*/ 2964468 h 5491534"/>
              <a:gd name="connsiteX28" fmla="*/ 2912485 w 10423900"/>
              <a:gd name="connsiteY28" fmla="*/ 3408477 h 5491534"/>
              <a:gd name="connsiteX29" fmla="*/ 2748626 w 10423900"/>
              <a:gd name="connsiteY29" fmla="*/ 3582909 h 5491534"/>
              <a:gd name="connsiteX30" fmla="*/ 3763503 w 10423900"/>
              <a:gd name="connsiteY30" fmla="*/ 3820771 h 5491534"/>
              <a:gd name="connsiteX31" fmla="*/ 3219063 w 10423900"/>
              <a:gd name="connsiteY31" fmla="*/ 3847199 h 5491534"/>
              <a:gd name="connsiteX32" fmla="*/ 6385269 w 10423900"/>
              <a:gd name="connsiteY32" fmla="*/ 4840933 h 5491534"/>
              <a:gd name="connsiteX33" fmla="*/ 10285854 w 10423900"/>
              <a:gd name="connsiteY33" fmla="*/ 5471118 h 5491534"/>
              <a:gd name="connsiteX34" fmla="*/ 10423900 w 10423900"/>
              <a:gd name="connsiteY34" fmla="*/ 5491534 h 5491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3900" h="5491534">
                <a:moveTo>
                  <a:pt x="10423900" y="0"/>
                </a:moveTo>
                <a:lnTo>
                  <a:pt x="3493157" y="0"/>
                </a:lnTo>
                <a:lnTo>
                  <a:pt x="3493018" y="31"/>
                </a:lnTo>
                <a:cubicBezTo>
                  <a:pt x="3414969" y="12668"/>
                  <a:pt x="3328744" y="21588"/>
                  <a:pt x="3245493" y="104839"/>
                </a:cubicBezTo>
                <a:cubicBezTo>
                  <a:pt x="3668357" y="162984"/>
                  <a:pt x="4075366" y="51981"/>
                  <a:pt x="4434802" y="284558"/>
                </a:cubicBezTo>
                <a:cubicBezTo>
                  <a:pt x="4302656" y="400846"/>
                  <a:pt x="4154654" y="374416"/>
                  <a:pt x="4011937" y="395559"/>
                </a:cubicBezTo>
                <a:cubicBezTo>
                  <a:pt x="3863934" y="416704"/>
                  <a:pt x="3721217" y="453704"/>
                  <a:pt x="3573213" y="474847"/>
                </a:cubicBezTo>
                <a:cubicBezTo>
                  <a:pt x="3414639" y="501275"/>
                  <a:pt x="3256063" y="506562"/>
                  <a:pt x="3097489" y="532990"/>
                </a:cubicBezTo>
                <a:cubicBezTo>
                  <a:pt x="2965345" y="554135"/>
                  <a:pt x="2822627" y="517133"/>
                  <a:pt x="2664052" y="649279"/>
                </a:cubicBezTo>
                <a:cubicBezTo>
                  <a:pt x="3055203" y="744424"/>
                  <a:pt x="3409352" y="601706"/>
                  <a:pt x="3795218" y="696852"/>
                </a:cubicBezTo>
                <a:cubicBezTo>
                  <a:pt x="3567928" y="781425"/>
                  <a:pt x="3382924" y="754995"/>
                  <a:pt x="3208492" y="802568"/>
                </a:cubicBezTo>
                <a:cubicBezTo>
                  <a:pt x="3049916" y="850140"/>
                  <a:pt x="2859627" y="797282"/>
                  <a:pt x="2727483" y="939999"/>
                </a:cubicBezTo>
                <a:cubicBezTo>
                  <a:pt x="2627052" y="1051000"/>
                  <a:pt x="2521336" y="1066858"/>
                  <a:pt x="2389190" y="1003429"/>
                </a:cubicBezTo>
                <a:cubicBezTo>
                  <a:pt x="2272901" y="945284"/>
                  <a:pt x="2146043" y="961142"/>
                  <a:pt x="2029754" y="1019287"/>
                </a:cubicBezTo>
                <a:cubicBezTo>
                  <a:pt x="1987468" y="1040430"/>
                  <a:pt x="1945181" y="1066858"/>
                  <a:pt x="1945181" y="1119716"/>
                </a:cubicBezTo>
                <a:cubicBezTo>
                  <a:pt x="1945181" y="1193719"/>
                  <a:pt x="1998039" y="1214862"/>
                  <a:pt x="2056184" y="1225434"/>
                </a:cubicBezTo>
                <a:cubicBezTo>
                  <a:pt x="2109042" y="1236004"/>
                  <a:pt x="2172471" y="1246577"/>
                  <a:pt x="2225329" y="1236004"/>
                </a:cubicBezTo>
                <a:cubicBezTo>
                  <a:pt x="2563622" y="1177861"/>
                  <a:pt x="2896629" y="1273005"/>
                  <a:pt x="3234920" y="1262435"/>
                </a:cubicBezTo>
                <a:cubicBezTo>
                  <a:pt x="2172471" y="1489724"/>
                  <a:pt x="1099450" y="1415723"/>
                  <a:pt x="0" y="1495009"/>
                </a:cubicBezTo>
                <a:cubicBezTo>
                  <a:pt x="142717" y="1653583"/>
                  <a:pt x="327721" y="1521439"/>
                  <a:pt x="438724" y="1637728"/>
                </a:cubicBezTo>
                <a:cubicBezTo>
                  <a:pt x="333006" y="1880875"/>
                  <a:pt x="375293" y="2013020"/>
                  <a:pt x="586726" y="2028877"/>
                </a:cubicBezTo>
                <a:cubicBezTo>
                  <a:pt x="792873" y="2044734"/>
                  <a:pt x="1014877" y="1960161"/>
                  <a:pt x="1125878" y="2250882"/>
                </a:cubicBezTo>
                <a:cubicBezTo>
                  <a:pt x="1157593" y="2340740"/>
                  <a:pt x="1353170" y="2314312"/>
                  <a:pt x="1474744" y="2330169"/>
                </a:cubicBezTo>
                <a:cubicBezTo>
                  <a:pt x="1739034" y="2367170"/>
                  <a:pt x="2019183" y="2330169"/>
                  <a:pt x="2272901" y="2446458"/>
                </a:cubicBezTo>
                <a:cubicBezTo>
                  <a:pt x="2373332" y="2488744"/>
                  <a:pt x="2442048" y="2520459"/>
                  <a:pt x="2389190" y="2636747"/>
                </a:cubicBezTo>
                <a:cubicBezTo>
                  <a:pt x="2336332" y="2758321"/>
                  <a:pt x="2405048" y="2800607"/>
                  <a:pt x="2489621" y="2848179"/>
                </a:cubicBezTo>
                <a:cubicBezTo>
                  <a:pt x="2553051" y="2885180"/>
                  <a:pt x="2648195" y="2874609"/>
                  <a:pt x="2701053" y="2985611"/>
                </a:cubicBezTo>
                <a:cubicBezTo>
                  <a:pt x="2146043" y="2969753"/>
                  <a:pt x="1606888" y="2879895"/>
                  <a:pt x="1057165" y="2964468"/>
                </a:cubicBezTo>
                <a:cubicBezTo>
                  <a:pt x="1659748" y="3175900"/>
                  <a:pt x="2320474" y="3165328"/>
                  <a:pt x="2912485" y="3408477"/>
                </a:cubicBezTo>
                <a:cubicBezTo>
                  <a:pt x="2891342" y="3493050"/>
                  <a:pt x="2753911" y="3456048"/>
                  <a:pt x="2748626" y="3582909"/>
                </a:cubicBezTo>
                <a:cubicBezTo>
                  <a:pt x="3060489" y="3715055"/>
                  <a:pt x="3435782" y="3625195"/>
                  <a:pt x="3763503" y="3820771"/>
                </a:cubicBezTo>
                <a:cubicBezTo>
                  <a:pt x="3573213" y="3910629"/>
                  <a:pt x="3398782" y="3762626"/>
                  <a:pt x="3219063" y="3847199"/>
                </a:cubicBezTo>
                <a:cubicBezTo>
                  <a:pt x="3277208" y="3974060"/>
                  <a:pt x="5909545" y="4756360"/>
                  <a:pt x="6385269" y="4840933"/>
                </a:cubicBezTo>
                <a:cubicBezTo>
                  <a:pt x="7171204" y="4982659"/>
                  <a:pt x="9157515" y="5302348"/>
                  <a:pt x="10285854" y="5471118"/>
                </a:cubicBezTo>
                <a:lnTo>
                  <a:pt x="10423900" y="5491534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12/2/2021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9480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76C5A8FA-6B61-4934-AF55-C595090CA5DC}"/>
              </a:ext>
            </a:extLst>
          </p:cNvPr>
          <p:cNvSpPr/>
          <p:nvPr/>
        </p:nvSpPr>
        <p:spPr>
          <a:xfrm>
            <a:off x="4726728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6AD042-DE90-4088-8A07-B9A64C2CE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40080"/>
            <a:ext cx="3886200" cy="2953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FFC98-62A0-445A-BEDA-785BE925A1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9168" y="640080"/>
            <a:ext cx="4489704" cy="5596128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4D7827-8489-4EE4-88EE-16685FE6D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776472"/>
            <a:ext cx="3886200" cy="246888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33534F-EA91-4A50-B0F6-10D689E45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12/2/2021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20F3F7-8B4B-4015-AA9C-109D05B2F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0B6EE2-78A1-4D01-87BE-A1487FBD2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7500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615C6B-1C98-4B1C-AB4B-1E1898E59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8DFF97-B7FD-47F9-BC7F-DD4B4C5EA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31D22-079E-43E3-86A4-BA12DB888C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04E684-10F4-4CC3-A0B9-F03AA7BE37CF}" type="datetimeFigureOut">
              <a:rPr lang="en-US" smtClean="0"/>
              <a:t>12/2/2021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4C30A2-140B-4A5D-BEEC-C1314AF1F3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71BA8F-7826-496D-91F8-B3ECDF34DA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7614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1" r:id="rId2"/>
    <p:sldLayoutId id="2147483670" r:id="rId3"/>
    <p:sldLayoutId id="2147483669" r:id="rId4"/>
    <p:sldLayoutId id="2147483668" r:id="rId5"/>
    <p:sldLayoutId id="2147483667" r:id="rId6"/>
    <p:sldLayoutId id="2147483666" r:id="rId7"/>
    <p:sldLayoutId id="2147483665" r:id="rId8"/>
    <p:sldLayoutId id="2147483664" r:id="rId9"/>
    <p:sldLayoutId id="2147483663" r:id="rId10"/>
    <p:sldLayoutId id="2147483661" r:id="rId11"/>
    <p:sldLayoutId id="2147483662" r:id="rId12"/>
    <p:sldLayoutId id="2147483673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i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ideo 3">
            <a:extLst>
              <a:ext uri="{FF2B5EF4-FFF2-40B4-BE49-F238E27FC236}">
                <a16:creationId xmlns:a16="http://schemas.microsoft.com/office/drawing/2014/main" id="{7EB70300-299D-438D-BD41-FF6D007C81E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-1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44CD100-6267-4E62-AA64-2182A3A6A1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>
                  <a:alpha val="30000"/>
                </a:schemeClr>
              </a:gs>
              <a:gs pos="33000">
                <a:schemeClr val="bg1">
                  <a:alpha val="2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3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4E0CD4-13B9-4061-A35E-B18746E81C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2"/>
            <a:ext cx="10916850" cy="2802219"/>
          </a:xfrm>
        </p:spPr>
        <p:txBody>
          <a:bodyPr anchor="b">
            <a:normAutofit/>
          </a:bodyPr>
          <a:lstStyle/>
          <a:p>
            <a:r>
              <a:rPr lang="en-US" dirty="0"/>
              <a:t>Finite automata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9E9316-80D5-4285-BB14-7698F1E11D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3969352"/>
            <a:ext cx="4023359" cy="1208141"/>
          </a:xfrm>
        </p:spPr>
        <p:txBody>
          <a:bodyPr>
            <a:normAutofit/>
          </a:bodyPr>
          <a:lstStyle/>
          <a:p>
            <a:r>
              <a:rPr lang="en-US" sz="1600" dirty="0"/>
              <a:t>Lyernisha s r</a:t>
            </a:r>
          </a:p>
          <a:p>
            <a:r>
              <a:rPr lang="en-US" sz="1600" dirty="0"/>
              <a:t>Lecturer, </a:t>
            </a:r>
            <a:r>
              <a:rPr lang="en-US" sz="1600" dirty="0" err="1"/>
              <a:t>fict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0361040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1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Sequence of Input Symbols</a:t>
            </a:r>
          </a:p>
        </p:txBody>
      </p:sp>
      <p:sp>
        <p:nvSpPr>
          <p:cNvPr id="176131" name="Rectangle 3"/>
          <p:cNvSpPr>
            <a:spLocks noGrp="1" noChangeArrowheads="1"/>
          </p:cNvSpPr>
          <p:nvPr>
            <p:ph idx="1"/>
          </p:nvPr>
        </p:nvSpPr>
        <p:spPr>
          <a:xfrm>
            <a:off x="2063750" y="1557339"/>
            <a:ext cx="8388350" cy="4530725"/>
          </a:xfrm>
        </p:spPr>
        <p:txBody>
          <a:bodyPr/>
          <a:lstStyle/>
          <a:p>
            <a:pPr>
              <a:buFont typeface="Wingdings" pitchFamily="2" charset="2"/>
              <a:buNone/>
            </a:pPr>
            <a:r>
              <a:rPr lang="en-GB"/>
              <a:t>What input sequences leave this FA in its halt </a:t>
            </a:r>
            <a:r>
              <a:rPr lang="en-GB" sz="2400" b="1"/>
              <a:t>state</a:t>
            </a:r>
            <a:r>
              <a:rPr lang="en-GB" sz="2400"/>
              <a:t>?</a:t>
            </a:r>
          </a:p>
        </p:txBody>
      </p:sp>
      <p:sp>
        <p:nvSpPr>
          <p:cNvPr id="2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F2F02-D1B9-4606-BFC2-DE669A52E2F2}" type="slidenum">
              <a:rPr lang="en-GB"/>
              <a:pPr/>
              <a:t>10</a:t>
            </a:fld>
            <a:endParaRPr lang="en-GB"/>
          </a:p>
        </p:txBody>
      </p:sp>
      <p:sp>
        <p:nvSpPr>
          <p:cNvPr id="176132" name="Oval 4"/>
          <p:cNvSpPr>
            <a:spLocks noChangeArrowheads="1"/>
          </p:cNvSpPr>
          <p:nvPr/>
        </p:nvSpPr>
        <p:spPr bwMode="auto">
          <a:xfrm>
            <a:off x="4295776" y="2205038"/>
            <a:ext cx="936625" cy="863600"/>
          </a:xfrm>
          <a:prstGeom prst="ellipse">
            <a:avLst/>
          </a:prstGeom>
          <a:noFill/>
          <a:ln w="25400" algn="ctr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90000" tIns="46800" rIns="90000" bIns="46800" anchor="ctr"/>
          <a:lstStyle/>
          <a:p>
            <a:endParaRPr lang="en-GB"/>
          </a:p>
        </p:txBody>
      </p:sp>
      <p:sp>
        <p:nvSpPr>
          <p:cNvPr id="176133" name="Oval 5"/>
          <p:cNvSpPr>
            <a:spLocks noChangeArrowheads="1"/>
          </p:cNvSpPr>
          <p:nvPr/>
        </p:nvSpPr>
        <p:spPr bwMode="auto">
          <a:xfrm>
            <a:off x="6672264" y="2565400"/>
            <a:ext cx="936625" cy="863600"/>
          </a:xfrm>
          <a:prstGeom prst="ellipse">
            <a:avLst/>
          </a:prstGeom>
          <a:noFill/>
          <a:ln w="25400" algn="ctr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90000" tIns="46800" rIns="90000" bIns="46800" anchor="ctr"/>
          <a:lstStyle/>
          <a:p>
            <a:endParaRPr lang="en-GB"/>
          </a:p>
        </p:txBody>
      </p:sp>
      <p:sp>
        <p:nvSpPr>
          <p:cNvPr id="176134" name="AutoShape 6"/>
          <p:cNvSpPr>
            <a:spLocks noChangeArrowheads="1"/>
          </p:cNvSpPr>
          <p:nvPr/>
        </p:nvSpPr>
        <p:spPr bwMode="auto">
          <a:xfrm>
            <a:off x="4800601" y="3789364"/>
            <a:ext cx="1008063" cy="935037"/>
          </a:xfrm>
          <a:custGeom>
            <a:avLst/>
            <a:gdLst>
              <a:gd name="G0" fmla="+- 1973 0 0"/>
              <a:gd name="G1" fmla="+- 21600 0 1973"/>
              <a:gd name="G2" fmla="+- 21600 0 1973"/>
              <a:gd name="G3" fmla="*/ G0 2929 10000"/>
              <a:gd name="G4" fmla="+- 21600 0 G3"/>
              <a:gd name="G5" fmla="+- 21600 0 G3"/>
              <a:gd name="T0" fmla="*/ 10800 w 21600"/>
              <a:gd name="T1" fmla="*/ 0 h 21600"/>
              <a:gd name="T2" fmla="*/ 3163 w 21600"/>
              <a:gd name="T3" fmla="*/ 3163 h 21600"/>
              <a:gd name="T4" fmla="*/ 0 w 21600"/>
              <a:gd name="T5" fmla="*/ 10800 h 21600"/>
              <a:gd name="T6" fmla="*/ 3163 w 21600"/>
              <a:gd name="T7" fmla="*/ 18437 h 21600"/>
              <a:gd name="T8" fmla="*/ 10800 w 21600"/>
              <a:gd name="T9" fmla="*/ 21600 h 21600"/>
              <a:gd name="T10" fmla="*/ 18437 w 21600"/>
              <a:gd name="T11" fmla="*/ 18437 h 21600"/>
              <a:gd name="T12" fmla="*/ 21600 w 21600"/>
              <a:gd name="T13" fmla="*/ 10800 h 21600"/>
              <a:gd name="T14" fmla="*/ 18437 w 21600"/>
              <a:gd name="T15" fmla="*/ 3163 h 21600"/>
              <a:gd name="T16" fmla="*/ 3163 w 21600"/>
              <a:gd name="T17" fmla="*/ 3163 h 21600"/>
              <a:gd name="T18" fmla="*/ 18437 w 21600"/>
              <a:gd name="T19" fmla="*/ 184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973" y="10800"/>
                </a:moveTo>
                <a:cubicBezTo>
                  <a:pt x="1973" y="15675"/>
                  <a:pt x="5925" y="19627"/>
                  <a:pt x="10800" y="19627"/>
                </a:cubicBezTo>
                <a:cubicBezTo>
                  <a:pt x="15675" y="19627"/>
                  <a:pt x="19627" y="15675"/>
                  <a:pt x="19627" y="10800"/>
                </a:cubicBezTo>
                <a:cubicBezTo>
                  <a:pt x="19627" y="5925"/>
                  <a:pt x="15675" y="1973"/>
                  <a:pt x="10800" y="1973"/>
                </a:cubicBezTo>
                <a:cubicBezTo>
                  <a:pt x="5925" y="1973"/>
                  <a:pt x="1973" y="5925"/>
                  <a:pt x="1973" y="10800"/>
                </a:cubicBezTo>
                <a:close/>
              </a:path>
            </a:pathLst>
          </a:custGeom>
          <a:noFill/>
          <a:ln w="19050" algn="ctr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90000" tIns="46800" rIns="90000" bIns="46800" anchor="ctr"/>
          <a:lstStyle/>
          <a:p>
            <a:endParaRPr lang="en-GB"/>
          </a:p>
        </p:txBody>
      </p:sp>
      <p:sp>
        <p:nvSpPr>
          <p:cNvPr id="176135" name="Text Box 7"/>
          <p:cNvSpPr txBox="1">
            <a:spLocks noChangeArrowheads="1"/>
          </p:cNvSpPr>
          <p:nvPr/>
        </p:nvSpPr>
        <p:spPr bwMode="auto">
          <a:xfrm>
            <a:off x="4440238" y="2349501"/>
            <a:ext cx="425414" cy="3715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 marL="342900" indent="-342900"/>
            <a:r>
              <a:rPr lang="en-GB"/>
              <a:t>S1</a:t>
            </a:r>
          </a:p>
        </p:txBody>
      </p:sp>
      <p:sp>
        <p:nvSpPr>
          <p:cNvPr id="176136" name="Text Box 8"/>
          <p:cNvSpPr txBox="1">
            <a:spLocks noChangeArrowheads="1"/>
          </p:cNvSpPr>
          <p:nvPr/>
        </p:nvSpPr>
        <p:spPr bwMode="auto">
          <a:xfrm>
            <a:off x="6816725" y="2781301"/>
            <a:ext cx="425414" cy="3715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 marL="342900" indent="-342900"/>
            <a:r>
              <a:rPr lang="en-GB"/>
              <a:t>S2</a:t>
            </a:r>
          </a:p>
        </p:txBody>
      </p:sp>
      <p:sp>
        <p:nvSpPr>
          <p:cNvPr id="176137" name="Text Box 9"/>
          <p:cNvSpPr txBox="1">
            <a:spLocks noChangeArrowheads="1"/>
          </p:cNvSpPr>
          <p:nvPr/>
        </p:nvSpPr>
        <p:spPr bwMode="auto">
          <a:xfrm>
            <a:off x="4943475" y="4005264"/>
            <a:ext cx="425414" cy="3715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 marL="342900" indent="-342900"/>
            <a:r>
              <a:rPr lang="en-GB"/>
              <a:t>S3</a:t>
            </a:r>
          </a:p>
        </p:txBody>
      </p:sp>
      <p:sp>
        <p:nvSpPr>
          <p:cNvPr id="176138" name="Line 10"/>
          <p:cNvSpPr>
            <a:spLocks noChangeShapeType="1"/>
          </p:cNvSpPr>
          <p:nvPr/>
        </p:nvSpPr>
        <p:spPr bwMode="auto">
          <a:xfrm>
            <a:off x="4008439" y="2636838"/>
            <a:ext cx="287337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lIns="90000" tIns="46800" rIns="90000" bIns="46800"/>
          <a:lstStyle/>
          <a:p>
            <a:endParaRPr lang="en-GB"/>
          </a:p>
        </p:txBody>
      </p:sp>
      <p:sp>
        <p:nvSpPr>
          <p:cNvPr id="176139" name="Line 11"/>
          <p:cNvSpPr>
            <a:spLocks noChangeShapeType="1"/>
          </p:cNvSpPr>
          <p:nvPr/>
        </p:nvSpPr>
        <p:spPr bwMode="auto">
          <a:xfrm>
            <a:off x="5232401" y="2636838"/>
            <a:ext cx="1439863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lIns="90000" tIns="46800" rIns="90000" bIns="46800"/>
          <a:lstStyle/>
          <a:p>
            <a:endParaRPr lang="en-GB"/>
          </a:p>
        </p:txBody>
      </p:sp>
      <p:sp>
        <p:nvSpPr>
          <p:cNvPr id="176140" name="Line 12"/>
          <p:cNvSpPr>
            <a:spLocks noChangeShapeType="1"/>
          </p:cNvSpPr>
          <p:nvPr/>
        </p:nvSpPr>
        <p:spPr bwMode="auto">
          <a:xfrm flipH="1">
            <a:off x="5808664" y="3429000"/>
            <a:ext cx="1150937" cy="6477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lIns="90000" tIns="46800" rIns="90000" bIns="46800"/>
          <a:lstStyle/>
          <a:p>
            <a:endParaRPr lang="en-GB"/>
          </a:p>
        </p:txBody>
      </p:sp>
      <p:sp>
        <p:nvSpPr>
          <p:cNvPr id="176144" name="Line 16"/>
          <p:cNvSpPr>
            <a:spLocks noChangeShapeType="1"/>
          </p:cNvSpPr>
          <p:nvPr/>
        </p:nvSpPr>
        <p:spPr bwMode="auto">
          <a:xfrm flipH="1">
            <a:off x="5735639" y="3141664"/>
            <a:ext cx="936625" cy="50323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/>
          <a:lstStyle/>
          <a:p>
            <a:endParaRPr lang="en-GB"/>
          </a:p>
        </p:txBody>
      </p:sp>
      <p:sp>
        <p:nvSpPr>
          <p:cNvPr id="176146" name="Line 18"/>
          <p:cNvSpPr>
            <a:spLocks noChangeShapeType="1"/>
          </p:cNvSpPr>
          <p:nvPr/>
        </p:nvSpPr>
        <p:spPr bwMode="auto">
          <a:xfrm flipH="1" flipV="1">
            <a:off x="5087938" y="2997200"/>
            <a:ext cx="647700" cy="6477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lIns="90000" tIns="46800" rIns="90000" bIns="46800"/>
          <a:lstStyle/>
          <a:p>
            <a:endParaRPr lang="en-GB"/>
          </a:p>
        </p:txBody>
      </p:sp>
      <p:sp>
        <p:nvSpPr>
          <p:cNvPr id="176147" name="Text Box 19"/>
          <p:cNvSpPr txBox="1">
            <a:spLocks noChangeArrowheads="1"/>
          </p:cNvSpPr>
          <p:nvPr/>
        </p:nvSpPr>
        <p:spPr bwMode="auto">
          <a:xfrm>
            <a:off x="5808663" y="2276476"/>
            <a:ext cx="338852" cy="3715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 marL="342900" indent="-342900"/>
            <a:r>
              <a:rPr lang="en-GB"/>
              <a:t>a</a:t>
            </a:r>
          </a:p>
        </p:txBody>
      </p:sp>
      <p:sp>
        <p:nvSpPr>
          <p:cNvPr id="176148" name="Text Box 20"/>
          <p:cNvSpPr txBox="1">
            <a:spLocks noChangeArrowheads="1"/>
          </p:cNvSpPr>
          <p:nvPr/>
        </p:nvSpPr>
        <p:spPr bwMode="auto">
          <a:xfrm>
            <a:off x="5500688" y="3036889"/>
            <a:ext cx="338852" cy="3715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 marL="342900" indent="-342900"/>
            <a:r>
              <a:rPr lang="en-GB"/>
              <a:t>b</a:t>
            </a:r>
          </a:p>
        </p:txBody>
      </p:sp>
      <p:sp>
        <p:nvSpPr>
          <p:cNvPr id="176149" name="Text Box 21"/>
          <p:cNvSpPr txBox="1">
            <a:spLocks noChangeArrowheads="1"/>
          </p:cNvSpPr>
          <p:nvPr/>
        </p:nvSpPr>
        <p:spPr bwMode="auto">
          <a:xfrm>
            <a:off x="6383338" y="3644901"/>
            <a:ext cx="330838" cy="3715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 marL="342900" indent="-342900"/>
            <a:r>
              <a:rPr lang="en-GB"/>
              <a:t>c</a:t>
            </a:r>
          </a:p>
        </p:txBody>
      </p:sp>
      <p:sp>
        <p:nvSpPr>
          <p:cNvPr id="176150" name="Text Box 22"/>
          <p:cNvSpPr txBox="1">
            <a:spLocks noChangeArrowheads="1"/>
          </p:cNvSpPr>
          <p:nvPr/>
        </p:nvSpPr>
        <p:spPr bwMode="auto">
          <a:xfrm>
            <a:off x="2135188" y="3644900"/>
            <a:ext cx="1439862" cy="120251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pPr marL="342900" indent="-342900"/>
            <a:r>
              <a:rPr lang="en-GB"/>
              <a:t>ac</a:t>
            </a:r>
            <a:r>
              <a:rPr lang="en-GB">
                <a:solidFill>
                  <a:srgbClr val="3333CC"/>
                </a:solidFill>
              </a:rPr>
              <a:t> </a:t>
            </a:r>
            <a:r>
              <a:rPr lang="en-GB"/>
              <a:t>    </a:t>
            </a:r>
            <a:endParaRPr lang="en-GB">
              <a:solidFill>
                <a:srgbClr val="00FF00"/>
              </a:solidFill>
            </a:endParaRPr>
          </a:p>
          <a:p>
            <a:pPr marL="342900" indent="-342900"/>
            <a:r>
              <a:rPr lang="en-GB"/>
              <a:t>ab     </a:t>
            </a:r>
            <a:endParaRPr lang="en-GB">
              <a:solidFill>
                <a:schemeClr val="tx2"/>
              </a:solidFill>
            </a:endParaRPr>
          </a:p>
          <a:p>
            <a:pPr marL="342900" indent="-342900"/>
            <a:r>
              <a:rPr lang="en-GB"/>
              <a:t>abc   </a:t>
            </a:r>
            <a:endParaRPr lang="en-GB">
              <a:solidFill>
                <a:schemeClr val="tx2"/>
              </a:solidFill>
            </a:endParaRPr>
          </a:p>
          <a:p>
            <a:pPr marL="342900" indent="-342900"/>
            <a:r>
              <a:rPr lang="en-GB"/>
              <a:t>abac  </a:t>
            </a:r>
            <a:endParaRPr lang="en-GB">
              <a:solidFill>
                <a:srgbClr val="00FF00"/>
              </a:solidFill>
            </a:endParaRPr>
          </a:p>
        </p:txBody>
      </p:sp>
      <p:sp>
        <p:nvSpPr>
          <p:cNvPr id="176151" name="Text Box 23"/>
          <p:cNvSpPr txBox="1">
            <a:spLocks noChangeArrowheads="1"/>
          </p:cNvSpPr>
          <p:nvPr/>
        </p:nvSpPr>
        <p:spPr bwMode="auto">
          <a:xfrm>
            <a:off x="6761957" y="5811451"/>
            <a:ext cx="5329237" cy="6485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90000" tIns="46800" rIns="90000" bIns="46800">
            <a:spAutoFit/>
          </a:bodyPr>
          <a:lstStyle/>
          <a:p>
            <a:pPr marL="342900" indent="-342900"/>
            <a:r>
              <a:rPr lang="en-GB" sz="3600" dirty="0">
                <a:solidFill>
                  <a:srgbClr val="006600"/>
                </a:solidFill>
              </a:rPr>
              <a:t>{ (</a:t>
            </a:r>
            <a:r>
              <a:rPr lang="en-GB" sz="3600" dirty="0"/>
              <a:t>ab</a:t>
            </a:r>
            <a:r>
              <a:rPr lang="en-GB" sz="3600" dirty="0">
                <a:solidFill>
                  <a:srgbClr val="006600"/>
                </a:solidFill>
              </a:rPr>
              <a:t>)</a:t>
            </a:r>
            <a:r>
              <a:rPr lang="en-GB" sz="3600" b="1" baseline="30000" dirty="0" err="1">
                <a:solidFill>
                  <a:srgbClr val="006600"/>
                </a:solidFill>
              </a:rPr>
              <a:t>n</a:t>
            </a:r>
            <a:r>
              <a:rPr lang="en-GB" sz="3600" dirty="0" err="1"/>
              <a:t>ac</a:t>
            </a:r>
            <a:r>
              <a:rPr lang="en-GB" sz="3600" dirty="0">
                <a:solidFill>
                  <a:srgbClr val="006600"/>
                </a:solidFill>
              </a:rPr>
              <a:t>  | n</a:t>
            </a:r>
            <a:r>
              <a:rPr lang="en-GB" sz="3600" b="1" dirty="0">
                <a:solidFill>
                  <a:srgbClr val="006600"/>
                </a:solidFill>
              </a:rPr>
              <a:t>&gt;</a:t>
            </a:r>
            <a:r>
              <a:rPr lang="en-GB" sz="3600" dirty="0">
                <a:solidFill>
                  <a:srgbClr val="006600"/>
                </a:solidFill>
              </a:rPr>
              <a:t>=0  }</a:t>
            </a:r>
          </a:p>
        </p:txBody>
      </p:sp>
      <p:sp>
        <p:nvSpPr>
          <p:cNvPr id="176152" name="Text Box 24"/>
          <p:cNvSpPr txBox="1">
            <a:spLocks noChangeArrowheads="1"/>
          </p:cNvSpPr>
          <p:nvPr/>
        </p:nvSpPr>
        <p:spPr bwMode="auto">
          <a:xfrm>
            <a:off x="3575050" y="3644900"/>
            <a:ext cx="545640" cy="120251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 marL="342900" indent="-342900"/>
            <a:r>
              <a:rPr lang="en-GB">
                <a:solidFill>
                  <a:srgbClr val="00FF00"/>
                </a:solidFill>
              </a:rPr>
              <a:t>yes</a:t>
            </a:r>
          </a:p>
          <a:p>
            <a:pPr marL="342900" indent="-342900"/>
            <a:r>
              <a:rPr lang="en-GB">
                <a:solidFill>
                  <a:schemeClr val="tx2"/>
                </a:solidFill>
              </a:rPr>
              <a:t>no</a:t>
            </a:r>
          </a:p>
          <a:p>
            <a:pPr marL="342900" indent="-342900"/>
            <a:r>
              <a:rPr lang="en-GB">
                <a:solidFill>
                  <a:schemeClr val="tx2"/>
                </a:solidFill>
              </a:rPr>
              <a:t>no</a:t>
            </a:r>
          </a:p>
          <a:p>
            <a:pPr marL="342900" indent="-342900"/>
            <a:r>
              <a:rPr lang="en-GB">
                <a:solidFill>
                  <a:srgbClr val="00FF00"/>
                </a:solidFill>
              </a:rPr>
              <a:t>yes</a:t>
            </a:r>
          </a:p>
        </p:txBody>
      </p:sp>
      <p:sp>
        <p:nvSpPr>
          <p:cNvPr id="176153" name="Text Box 25"/>
          <p:cNvSpPr txBox="1">
            <a:spLocks noChangeArrowheads="1"/>
          </p:cNvSpPr>
          <p:nvPr/>
        </p:nvSpPr>
        <p:spPr bwMode="auto">
          <a:xfrm>
            <a:off x="2279650" y="5949951"/>
            <a:ext cx="6121400" cy="3715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pPr marL="342900" indent="-342900"/>
            <a:r>
              <a:rPr lang="en-GB"/>
              <a:t>{ ac,  </a:t>
            </a:r>
            <a:r>
              <a:rPr lang="en-GB">
                <a:solidFill>
                  <a:srgbClr val="3333CC"/>
                </a:solidFill>
              </a:rPr>
              <a:t>ab</a:t>
            </a:r>
            <a:r>
              <a:rPr lang="en-GB"/>
              <a:t>ac,  </a:t>
            </a:r>
            <a:r>
              <a:rPr lang="en-GB">
                <a:solidFill>
                  <a:srgbClr val="3333CC"/>
                </a:solidFill>
              </a:rPr>
              <a:t>ab</a:t>
            </a:r>
            <a:r>
              <a:rPr lang="en-GB">
                <a:solidFill>
                  <a:srgbClr val="6600CC"/>
                </a:solidFill>
              </a:rPr>
              <a:t>ab</a:t>
            </a:r>
            <a:r>
              <a:rPr lang="en-GB"/>
              <a:t>ac,  </a:t>
            </a:r>
            <a:r>
              <a:rPr lang="en-GB">
                <a:solidFill>
                  <a:srgbClr val="3333CC"/>
                </a:solidFill>
              </a:rPr>
              <a:t>ab</a:t>
            </a:r>
            <a:r>
              <a:rPr lang="en-GB">
                <a:solidFill>
                  <a:srgbClr val="6600CC"/>
                </a:solidFill>
              </a:rPr>
              <a:t>ab</a:t>
            </a:r>
            <a:r>
              <a:rPr lang="en-GB">
                <a:solidFill>
                  <a:srgbClr val="660066"/>
                </a:solidFill>
              </a:rPr>
              <a:t>ab</a:t>
            </a:r>
            <a:r>
              <a:rPr lang="en-GB"/>
              <a:t>ac, ... }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6150" grpId="0"/>
      <p:bldP spid="176151" grpId="0"/>
      <p:bldP spid="176152" grpId="0"/>
      <p:bldP spid="17615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The Original Example ...</a:t>
            </a:r>
          </a:p>
        </p:txBody>
      </p:sp>
      <p:sp>
        <p:nvSpPr>
          <p:cNvPr id="2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C4018-3C38-4779-8D72-EF62C8F7942D}" type="slidenum">
              <a:rPr lang="en-GB"/>
              <a:pPr/>
              <a:t>11</a:t>
            </a:fld>
            <a:endParaRPr lang="en-GB"/>
          </a:p>
        </p:txBody>
      </p:sp>
      <p:sp>
        <p:nvSpPr>
          <p:cNvPr id="174084" name="Oval 4"/>
          <p:cNvSpPr>
            <a:spLocks noChangeArrowheads="1"/>
          </p:cNvSpPr>
          <p:nvPr/>
        </p:nvSpPr>
        <p:spPr bwMode="auto">
          <a:xfrm>
            <a:off x="7464426" y="3141663"/>
            <a:ext cx="1439863" cy="1295400"/>
          </a:xfrm>
          <a:prstGeom prst="ellipse">
            <a:avLst/>
          </a:prstGeom>
          <a:noFill/>
          <a:ln w="9525" algn="ctr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en-GB"/>
          </a:p>
        </p:txBody>
      </p:sp>
      <p:sp>
        <p:nvSpPr>
          <p:cNvPr id="174085" name="Oval 5"/>
          <p:cNvSpPr>
            <a:spLocks noChangeArrowheads="1"/>
          </p:cNvSpPr>
          <p:nvPr/>
        </p:nvSpPr>
        <p:spPr bwMode="auto">
          <a:xfrm>
            <a:off x="6743701" y="3213101"/>
            <a:ext cx="1439863" cy="1223963"/>
          </a:xfrm>
          <a:prstGeom prst="ellipse">
            <a:avLst/>
          </a:prstGeom>
          <a:noFill/>
          <a:ln w="9525" algn="ctr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en-GB"/>
          </a:p>
        </p:txBody>
      </p:sp>
      <p:sp>
        <p:nvSpPr>
          <p:cNvPr id="174086" name="Line 6"/>
          <p:cNvSpPr>
            <a:spLocks noChangeShapeType="1"/>
          </p:cNvSpPr>
          <p:nvPr/>
        </p:nvSpPr>
        <p:spPr bwMode="auto">
          <a:xfrm>
            <a:off x="3216276" y="3716338"/>
            <a:ext cx="576263" cy="0"/>
          </a:xfrm>
          <a:prstGeom prst="line">
            <a:avLst/>
          </a:prstGeom>
          <a:noFill/>
          <a:ln w="9525">
            <a:noFill/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GB"/>
          </a:p>
        </p:txBody>
      </p:sp>
      <p:grpSp>
        <p:nvGrpSpPr>
          <p:cNvPr id="174087" name="Group 7"/>
          <p:cNvGrpSpPr>
            <a:grpSpLocks noChangeAspect="1"/>
          </p:cNvGrpSpPr>
          <p:nvPr/>
        </p:nvGrpSpPr>
        <p:grpSpPr bwMode="auto">
          <a:xfrm>
            <a:off x="1847850" y="1844675"/>
            <a:ext cx="7416800" cy="4325938"/>
            <a:chOff x="2448" y="1762"/>
            <a:chExt cx="7200" cy="4320"/>
          </a:xfrm>
        </p:grpSpPr>
        <p:sp>
          <p:nvSpPr>
            <p:cNvPr id="174088" name="AutoShape 8"/>
            <p:cNvSpPr>
              <a:spLocks noChangeAspect="1" noChangeArrowheads="1"/>
            </p:cNvSpPr>
            <p:nvPr/>
          </p:nvSpPr>
          <p:spPr bwMode="auto">
            <a:xfrm>
              <a:off x="2448" y="1762"/>
              <a:ext cx="7200" cy="43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marL="342900" indent="-342900"/>
              <a:endParaRPr lang="en-US"/>
            </a:p>
          </p:txBody>
        </p:sp>
        <p:sp>
          <p:nvSpPr>
            <p:cNvPr id="174089" name="Oval 9"/>
            <p:cNvSpPr>
              <a:spLocks noChangeArrowheads="1"/>
            </p:cNvSpPr>
            <p:nvPr/>
          </p:nvSpPr>
          <p:spPr bwMode="auto">
            <a:xfrm>
              <a:off x="6558" y="3151"/>
              <a:ext cx="1350" cy="1234"/>
            </a:xfrm>
            <a:prstGeom prst="ellipse">
              <a:avLst/>
            </a:prstGeom>
            <a:solidFill>
              <a:srgbClr val="FFFFFF"/>
            </a:solidFill>
            <a:ln w="254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74090" name="Line 10"/>
            <p:cNvSpPr>
              <a:spLocks noChangeShapeType="1"/>
            </p:cNvSpPr>
            <p:nvPr/>
          </p:nvSpPr>
          <p:spPr bwMode="auto">
            <a:xfrm>
              <a:off x="2658" y="3768"/>
              <a:ext cx="60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74091" name="Line 11"/>
            <p:cNvSpPr>
              <a:spLocks noChangeShapeType="1"/>
            </p:cNvSpPr>
            <p:nvPr/>
          </p:nvSpPr>
          <p:spPr bwMode="auto">
            <a:xfrm>
              <a:off x="4608" y="3768"/>
              <a:ext cx="195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GB"/>
            </a:p>
          </p:txBody>
        </p:sp>
        <p:cxnSp>
          <p:nvCxnSpPr>
            <p:cNvPr id="174092" name="AutoShape 12"/>
            <p:cNvCxnSpPr>
              <a:cxnSpLocks noChangeShapeType="1"/>
              <a:stCxn id="174089" idx="0"/>
            </p:cNvCxnSpPr>
            <p:nvPr/>
          </p:nvCxnSpPr>
          <p:spPr bwMode="auto">
            <a:xfrm rot="16200000" flipH="1" flipV="1">
              <a:off x="5731" y="1814"/>
              <a:ext cx="181" cy="2822"/>
            </a:xfrm>
            <a:prstGeom prst="curvedConnector3">
              <a:avLst>
                <a:gd name="adj1" fmla="val -161139"/>
              </a:avLst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</p:cxnSp>
        <p:cxnSp>
          <p:nvCxnSpPr>
            <p:cNvPr id="174093" name="AutoShape 13"/>
            <p:cNvCxnSpPr>
              <a:cxnSpLocks noChangeShapeType="1"/>
            </p:cNvCxnSpPr>
            <p:nvPr/>
          </p:nvCxnSpPr>
          <p:spPr bwMode="auto">
            <a:xfrm rot="16200000" flipV="1">
              <a:off x="3556" y="4237"/>
              <a:ext cx="181" cy="477"/>
            </a:xfrm>
            <a:prstGeom prst="curvedConnector3">
              <a:avLst>
                <a:gd name="adj1" fmla="val -161139"/>
              </a:avLst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</p:cxnSp>
        <p:sp>
          <p:nvSpPr>
            <p:cNvPr id="174094" name="Text Box 14"/>
            <p:cNvSpPr txBox="1">
              <a:spLocks noChangeArrowheads="1"/>
            </p:cNvSpPr>
            <p:nvPr/>
          </p:nvSpPr>
          <p:spPr bwMode="auto">
            <a:xfrm>
              <a:off x="2508" y="3151"/>
              <a:ext cx="900" cy="4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marL="342900" indent="-342900"/>
              <a:endParaRPr lang="en-US"/>
            </a:p>
          </p:txBody>
        </p:sp>
        <p:sp>
          <p:nvSpPr>
            <p:cNvPr id="174095" name="Text Box 15"/>
            <p:cNvSpPr txBox="1">
              <a:spLocks noChangeArrowheads="1"/>
            </p:cNvSpPr>
            <p:nvPr/>
          </p:nvSpPr>
          <p:spPr bwMode="auto">
            <a:xfrm>
              <a:off x="4758" y="3305"/>
              <a:ext cx="1650" cy="4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marL="342900" indent="-342900"/>
              <a:r>
                <a:rPr lang="en-GB" altLang="zh-CN" sz="2000">
                  <a:latin typeface="Times New Roman" pitchFamily="18" charset="0"/>
                  <a:ea typeface="宋体" pitchFamily="2" charset="-122"/>
                </a:rPr>
                <a:t>tomorrow</a:t>
              </a:r>
              <a:endParaRPr lang="en-GB">
                <a:ea typeface="宋体" pitchFamily="2" charset="-122"/>
              </a:endParaRPr>
            </a:p>
          </p:txBody>
        </p:sp>
        <p:sp>
          <p:nvSpPr>
            <p:cNvPr id="174096" name="Text Box 16"/>
            <p:cNvSpPr txBox="1">
              <a:spLocks noChangeArrowheads="1"/>
            </p:cNvSpPr>
            <p:nvPr/>
          </p:nvSpPr>
          <p:spPr bwMode="auto">
            <a:xfrm>
              <a:off x="5058" y="2379"/>
              <a:ext cx="1500" cy="4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marL="342900" indent="-342900"/>
              <a:r>
                <a:rPr lang="en-GB" altLang="zh-CN" sz="2000">
                  <a:latin typeface="Times New Roman" pitchFamily="18" charset="0"/>
                  <a:ea typeface="宋体" pitchFamily="2" charset="-122"/>
                </a:rPr>
                <a:t>cancelled</a:t>
              </a:r>
              <a:endParaRPr lang="en-GB">
                <a:ea typeface="宋体" pitchFamily="2" charset="-122"/>
              </a:endParaRPr>
            </a:p>
          </p:txBody>
        </p:sp>
        <p:sp>
          <p:nvSpPr>
            <p:cNvPr id="174097" name="Text Box 17"/>
            <p:cNvSpPr txBox="1">
              <a:spLocks noChangeArrowheads="1"/>
            </p:cNvSpPr>
            <p:nvPr/>
          </p:nvSpPr>
          <p:spPr bwMode="auto">
            <a:xfrm>
              <a:off x="5208" y="4693"/>
              <a:ext cx="1050" cy="6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marL="342900" indent="-342900"/>
              <a:r>
                <a:rPr lang="en-GB" altLang="zh-CN" sz="2000">
                  <a:latin typeface="Times New Roman" pitchFamily="18" charset="0"/>
                  <a:ea typeface="宋体" pitchFamily="2" charset="-122"/>
                </a:rPr>
                <a:t>done</a:t>
              </a:r>
              <a:endParaRPr lang="en-GB">
                <a:ea typeface="宋体" pitchFamily="2" charset="-122"/>
              </a:endParaRPr>
            </a:p>
          </p:txBody>
        </p:sp>
        <p:sp>
          <p:nvSpPr>
            <p:cNvPr id="174098" name="Text Box 18"/>
            <p:cNvSpPr txBox="1">
              <a:spLocks noChangeArrowheads="1"/>
            </p:cNvSpPr>
            <p:nvPr/>
          </p:nvSpPr>
          <p:spPr bwMode="auto">
            <a:xfrm>
              <a:off x="2658" y="4848"/>
              <a:ext cx="1800" cy="4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marL="342900" indent="-342900"/>
              <a:r>
                <a:rPr lang="en-GB" altLang="zh-CN" sz="2000">
                  <a:latin typeface="Times New Roman" pitchFamily="18" charset="0"/>
                  <a:ea typeface="宋体" pitchFamily="2" charset="-122"/>
                </a:rPr>
                <a:t>next week</a:t>
              </a:r>
              <a:endParaRPr lang="en-GB">
                <a:ea typeface="宋体" pitchFamily="2" charset="-122"/>
              </a:endParaRPr>
            </a:p>
          </p:txBody>
        </p:sp>
        <p:sp>
          <p:nvSpPr>
            <p:cNvPr id="174099" name="Text Box 19"/>
            <p:cNvSpPr txBox="1">
              <a:spLocks noChangeArrowheads="1"/>
            </p:cNvSpPr>
            <p:nvPr/>
          </p:nvSpPr>
          <p:spPr bwMode="auto">
            <a:xfrm>
              <a:off x="6558" y="3459"/>
              <a:ext cx="1500" cy="4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marL="342900" indent="-342900"/>
              <a:r>
                <a:rPr lang="en-GB" altLang="zh-CN" sz="2000">
                  <a:latin typeface="Times New Roman" pitchFamily="18" charset="0"/>
                  <a:ea typeface="宋体" pitchFamily="2" charset="-122"/>
                </a:rPr>
                <a:t>Anxious</a:t>
              </a:r>
              <a:endParaRPr lang="en-GB">
                <a:ea typeface="宋体" pitchFamily="2" charset="-122"/>
              </a:endParaRPr>
            </a:p>
          </p:txBody>
        </p:sp>
        <p:sp>
          <p:nvSpPr>
            <p:cNvPr id="174100" name="Text Box 20"/>
            <p:cNvSpPr txBox="1">
              <a:spLocks noChangeArrowheads="1"/>
            </p:cNvSpPr>
            <p:nvPr/>
          </p:nvSpPr>
          <p:spPr bwMode="auto">
            <a:xfrm>
              <a:off x="3408" y="3459"/>
              <a:ext cx="1350" cy="4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marL="342900" indent="-342900"/>
              <a:r>
                <a:rPr lang="en-GB" altLang="zh-CN" sz="2000">
                  <a:latin typeface="Times New Roman" pitchFamily="18" charset="0"/>
                  <a:ea typeface="宋体" pitchFamily="2" charset="-122"/>
                </a:rPr>
                <a:t>Happy</a:t>
              </a:r>
              <a:endParaRPr lang="en-GB">
                <a:ea typeface="宋体" pitchFamily="2" charset="-122"/>
              </a:endParaRPr>
            </a:p>
          </p:txBody>
        </p:sp>
        <p:sp>
          <p:nvSpPr>
            <p:cNvPr id="174101" name="AutoShape 21"/>
            <p:cNvSpPr>
              <a:spLocks noChangeArrowheads="1"/>
            </p:cNvSpPr>
            <p:nvPr/>
          </p:nvSpPr>
          <p:spPr bwMode="auto">
            <a:xfrm>
              <a:off x="3258" y="3151"/>
              <a:ext cx="1350" cy="1386"/>
            </a:xfrm>
            <a:custGeom>
              <a:avLst/>
              <a:gdLst>
                <a:gd name="G0" fmla="+- 1600 0 0"/>
                <a:gd name="G1" fmla="+- 21600 0 1600"/>
                <a:gd name="G2" fmla="+- 21600 0 1600"/>
                <a:gd name="G3" fmla="*/ G0 2929 10000"/>
                <a:gd name="G4" fmla="+- 21600 0 G3"/>
                <a:gd name="G5" fmla="+- 21600 0 G3"/>
                <a:gd name="T0" fmla="*/ 10800 w 21600"/>
                <a:gd name="T1" fmla="*/ 0 h 21600"/>
                <a:gd name="T2" fmla="*/ 3163 w 21600"/>
                <a:gd name="T3" fmla="*/ 3163 h 21600"/>
                <a:gd name="T4" fmla="*/ 0 w 21600"/>
                <a:gd name="T5" fmla="*/ 10800 h 21600"/>
                <a:gd name="T6" fmla="*/ 3163 w 21600"/>
                <a:gd name="T7" fmla="*/ 18437 h 21600"/>
                <a:gd name="T8" fmla="*/ 10800 w 21600"/>
                <a:gd name="T9" fmla="*/ 21600 h 21600"/>
                <a:gd name="T10" fmla="*/ 18437 w 21600"/>
                <a:gd name="T11" fmla="*/ 18437 h 21600"/>
                <a:gd name="T12" fmla="*/ 21600 w 21600"/>
                <a:gd name="T13" fmla="*/ 10800 h 21600"/>
                <a:gd name="T14" fmla="*/ 18437 w 21600"/>
                <a:gd name="T15" fmla="*/ 3163 h 21600"/>
                <a:gd name="T16" fmla="*/ 3163 w 21600"/>
                <a:gd name="T17" fmla="*/ 3163 h 21600"/>
                <a:gd name="T18" fmla="*/ 18437 w 21600"/>
                <a:gd name="T19" fmla="*/ 184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1600" y="10800"/>
                  </a:moveTo>
                  <a:cubicBezTo>
                    <a:pt x="1600" y="15881"/>
                    <a:pt x="5719" y="20000"/>
                    <a:pt x="10800" y="20000"/>
                  </a:cubicBezTo>
                  <a:cubicBezTo>
                    <a:pt x="15881" y="20000"/>
                    <a:pt x="20000" y="15881"/>
                    <a:pt x="20000" y="10800"/>
                  </a:cubicBezTo>
                  <a:cubicBezTo>
                    <a:pt x="20000" y="5719"/>
                    <a:pt x="15881" y="1600"/>
                    <a:pt x="10800" y="1600"/>
                  </a:cubicBezTo>
                  <a:cubicBezTo>
                    <a:pt x="5719" y="1600"/>
                    <a:pt x="1600" y="5719"/>
                    <a:pt x="1600" y="10800"/>
                  </a:cubicBezTo>
                  <a:close/>
                </a:path>
              </a:pathLst>
            </a:custGeom>
            <a:noFill/>
            <a:ln w="254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cxnSp>
          <p:nvCxnSpPr>
            <p:cNvPr id="174102" name="AutoShape 22"/>
            <p:cNvCxnSpPr>
              <a:cxnSpLocks noChangeShapeType="1"/>
              <a:stCxn id="174089" idx="4"/>
              <a:endCxn id="174101" idx="5"/>
            </p:cNvCxnSpPr>
            <p:nvPr/>
          </p:nvCxnSpPr>
          <p:spPr bwMode="auto">
            <a:xfrm rot="16200000" flipV="1">
              <a:off x="5796" y="2966"/>
              <a:ext cx="51" cy="2822"/>
            </a:xfrm>
            <a:prstGeom prst="curvedConnector3">
              <a:avLst>
                <a:gd name="adj1" fmla="val -877968"/>
              </a:avLst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</p:cxnSp>
      </p:grpSp>
      <p:sp>
        <p:nvSpPr>
          <p:cNvPr id="174104" name="Text Box 24"/>
          <p:cNvSpPr txBox="1">
            <a:spLocks noChangeArrowheads="1"/>
          </p:cNvSpPr>
          <p:nvPr/>
        </p:nvSpPr>
        <p:spPr bwMode="auto">
          <a:xfrm>
            <a:off x="8256144" y="1700214"/>
            <a:ext cx="1505839" cy="92551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 marL="342900" indent="-342900" algn="ctr"/>
            <a:r>
              <a:rPr lang="en-GB" b="1"/>
              <a:t>Some</a:t>
            </a:r>
          </a:p>
          <a:p>
            <a:pPr marL="342900" indent="-342900" algn="ctr"/>
            <a:r>
              <a:rPr lang="en-GB" b="1"/>
              <a:t>acceptable</a:t>
            </a:r>
          </a:p>
          <a:p>
            <a:pPr marL="342900" indent="-342900" algn="ctr"/>
            <a:r>
              <a:rPr lang="en-GB" b="1"/>
              <a:t>inputs</a:t>
            </a:r>
          </a:p>
        </p:txBody>
      </p:sp>
      <p:sp>
        <p:nvSpPr>
          <p:cNvPr id="174106" name="Text Box 26"/>
          <p:cNvSpPr txBox="1">
            <a:spLocks noChangeArrowheads="1"/>
          </p:cNvSpPr>
          <p:nvPr/>
        </p:nvSpPr>
        <p:spPr bwMode="auto">
          <a:xfrm>
            <a:off x="8183564" y="3716338"/>
            <a:ext cx="1069821" cy="1202510"/>
          </a:xfrm>
          <a:prstGeom prst="rect">
            <a:avLst/>
          </a:prstGeom>
          <a:noFill/>
          <a:ln w="19050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 marL="342900" indent="-342900"/>
            <a:r>
              <a:rPr lang="en-GB"/>
              <a:t>nnnntc</a:t>
            </a:r>
          </a:p>
          <a:p>
            <a:pPr marL="342900" indent="-342900"/>
            <a:r>
              <a:rPr lang="en-GB"/>
              <a:t>ntd</a:t>
            </a:r>
          </a:p>
          <a:p>
            <a:pPr marL="342900" indent="-342900"/>
            <a:r>
              <a:rPr lang="el-GR"/>
              <a:t>Λ</a:t>
            </a:r>
            <a:endParaRPr lang="en-GB"/>
          </a:p>
          <a:p>
            <a:pPr marL="342900" indent="-342900"/>
            <a:r>
              <a:rPr lang="en-GB"/>
              <a:t>nntcntd</a:t>
            </a:r>
          </a:p>
        </p:txBody>
      </p:sp>
      <p:sp>
        <p:nvSpPr>
          <p:cNvPr id="174107" name="Line 27"/>
          <p:cNvSpPr>
            <a:spLocks noChangeShapeType="1"/>
          </p:cNvSpPr>
          <p:nvPr/>
        </p:nvSpPr>
        <p:spPr bwMode="auto">
          <a:xfrm flipH="1">
            <a:off x="9120188" y="2708276"/>
            <a:ext cx="144462" cy="936625"/>
          </a:xfrm>
          <a:prstGeom prst="line">
            <a:avLst/>
          </a:prstGeom>
          <a:noFill/>
          <a:ln w="15875" cap="rnd">
            <a:solidFill>
              <a:schemeClr val="tx1"/>
            </a:solidFill>
            <a:prstDash val="sysDot"/>
            <a:round/>
            <a:headEnd/>
            <a:tailEnd type="triangle" w="med" len="med"/>
          </a:ln>
          <a:effectLst/>
        </p:spPr>
        <p:txBody>
          <a:bodyPr lIns="90000" tIns="46800" rIns="90000" bIns="46800"/>
          <a:lstStyle/>
          <a:p>
            <a:endParaRPr lang="en-GB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Recognising Strings</a:t>
            </a:r>
          </a:p>
        </p:txBody>
      </p:sp>
      <p:sp>
        <p:nvSpPr>
          <p:cNvPr id="177155" name="Rectangle 3"/>
          <p:cNvSpPr>
            <a:spLocks noGrp="1" noChangeArrowheads="1"/>
          </p:cNvSpPr>
          <p:nvPr>
            <p:ph idx="1"/>
          </p:nvPr>
        </p:nvSpPr>
        <p:spPr>
          <a:xfrm>
            <a:off x="2208213" y="1628776"/>
            <a:ext cx="8208962" cy="4530725"/>
          </a:xfrm>
        </p:spPr>
        <p:txBody>
          <a:bodyPr/>
          <a:lstStyle/>
          <a:p>
            <a:pPr>
              <a:buFont typeface="Wingdings" pitchFamily="2" charset="2"/>
              <a:buNone/>
            </a:pPr>
            <a:endParaRPr lang="en-GB" dirty="0"/>
          </a:p>
          <a:p>
            <a:pPr algn="ctr">
              <a:buFont typeface="Wingdings" pitchFamily="2" charset="2"/>
              <a:buNone/>
            </a:pPr>
            <a:r>
              <a:rPr lang="en-GB" dirty="0"/>
              <a:t>the set of all strings accepted/recognised </a:t>
            </a:r>
          </a:p>
          <a:p>
            <a:pPr algn="ctr">
              <a:buFont typeface="Wingdings" pitchFamily="2" charset="2"/>
              <a:buNone/>
            </a:pPr>
            <a:r>
              <a:rPr lang="en-GB" dirty="0"/>
              <a:t>by an FA</a:t>
            </a:r>
          </a:p>
          <a:p>
            <a:pPr algn="ctr">
              <a:buFont typeface="Wingdings" pitchFamily="2" charset="2"/>
              <a:buNone/>
            </a:pPr>
            <a:r>
              <a:rPr lang="en-GB" dirty="0"/>
              <a:t>=</a:t>
            </a:r>
          </a:p>
          <a:p>
            <a:pPr algn="ctr">
              <a:buFont typeface="Wingdings" pitchFamily="2" charset="2"/>
              <a:buNone/>
            </a:pPr>
            <a:r>
              <a:rPr lang="en-GB" dirty="0"/>
              <a:t>the language accepted/recognised by the FA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78173-2249-4921-B11E-C7FE82F3B742}" type="slidenum">
              <a:rPr lang="en-GB"/>
              <a:pPr/>
              <a:t>12</a:t>
            </a:fld>
            <a:endParaRPr lang="en-GB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Rejecting Strings</a:t>
            </a:r>
          </a:p>
        </p:txBody>
      </p:sp>
      <p:sp>
        <p:nvSpPr>
          <p:cNvPr id="178179" name="Rectangle 3"/>
          <p:cNvSpPr>
            <a:spLocks noGrp="1" noChangeArrowheads="1"/>
          </p:cNvSpPr>
          <p:nvPr>
            <p:ph idx="1"/>
          </p:nvPr>
        </p:nvSpPr>
        <p:spPr>
          <a:xfrm>
            <a:off x="2438400" y="1412777"/>
            <a:ext cx="8229600" cy="4525963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None/>
            </a:pPr>
            <a:endParaRPr lang="en-GB" dirty="0"/>
          </a:p>
          <a:p>
            <a:pPr>
              <a:buFont typeface="Wingdings" pitchFamily="2" charset="2"/>
              <a:buNone/>
            </a:pPr>
            <a:r>
              <a:rPr lang="en-GB" dirty="0"/>
              <a:t>An FA </a:t>
            </a:r>
            <a:r>
              <a:rPr lang="en-GB" b="1" i="1" dirty="0"/>
              <a:t>rejects</a:t>
            </a:r>
            <a:r>
              <a:rPr lang="en-GB" dirty="0"/>
              <a:t> a string if</a:t>
            </a:r>
          </a:p>
          <a:p>
            <a:pPr>
              <a:buFont typeface="Wingdings" pitchFamily="2" charset="2"/>
              <a:buNone/>
            </a:pPr>
            <a:endParaRPr lang="en-GB" dirty="0"/>
          </a:p>
          <a:p>
            <a:pPr>
              <a:buFont typeface="Wingdings" pitchFamily="2" charset="2"/>
              <a:buNone/>
            </a:pPr>
            <a:r>
              <a:rPr lang="en-GB" dirty="0"/>
              <a:t>	with some symbols remaining</a:t>
            </a:r>
          </a:p>
          <a:p>
            <a:pPr>
              <a:buFont typeface="Wingdings" pitchFamily="2" charset="2"/>
              <a:buNone/>
            </a:pPr>
            <a:r>
              <a:rPr lang="en-GB" dirty="0"/>
              <a:t>	there is no transition for the next symbol</a:t>
            </a:r>
          </a:p>
          <a:p>
            <a:pPr>
              <a:buFont typeface="Wingdings" pitchFamily="2" charset="2"/>
              <a:buNone/>
            </a:pPr>
            <a:r>
              <a:rPr lang="en-GB" dirty="0"/>
              <a:t>or</a:t>
            </a:r>
          </a:p>
          <a:p>
            <a:pPr>
              <a:buFont typeface="Wingdings" pitchFamily="2" charset="2"/>
              <a:buNone/>
            </a:pPr>
            <a:r>
              <a:rPr lang="en-GB" dirty="0"/>
              <a:t>	with no symbols remaining</a:t>
            </a:r>
          </a:p>
          <a:p>
            <a:pPr>
              <a:buFont typeface="Wingdings" pitchFamily="2" charset="2"/>
              <a:buNone/>
            </a:pPr>
            <a:r>
              <a:rPr lang="en-GB" dirty="0"/>
              <a:t>	the FA is not in a halt state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02D10-6204-42A0-9B63-8A9409950A77}" type="slidenum">
              <a:rPr lang="en-GB"/>
              <a:pPr/>
              <a:t>13</a:t>
            </a:fld>
            <a:endParaRPr lang="en-GB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Rejected / Accepted Strings</a:t>
            </a:r>
          </a:p>
        </p:txBody>
      </p:sp>
      <p:sp>
        <p:nvSpPr>
          <p:cNvPr id="3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095639-0177-4ED5-AD34-1F00D22E4D2B}" type="slidenum">
              <a:rPr lang="en-GB"/>
              <a:pPr/>
              <a:t>14</a:t>
            </a:fld>
            <a:endParaRPr lang="en-GB"/>
          </a:p>
        </p:txBody>
      </p:sp>
      <p:sp>
        <p:nvSpPr>
          <p:cNvPr id="182276" name="Oval 4"/>
          <p:cNvSpPr>
            <a:spLocks noChangeArrowheads="1"/>
          </p:cNvSpPr>
          <p:nvPr/>
        </p:nvSpPr>
        <p:spPr bwMode="auto">
          <a:xfrm>
            <a:off x="7464426" y="3141663"/>
            <a:ext cx="1439863" cy="1295400"/>
          </a:xfrm>
          <a:prstGeom prst="ellipse">
            <a:avLst/>
          </a:prstGeom>
          <a:noFill/>
          <a:ln w="9525" algn="ctr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en-GB"/>
          </a:p>
        </p:txBody>
      </p:sp>
      <p:sp>
        <p:nvSpPr>
          <p:cNvPr id="182277" name="Oval 5"/>
          <p:cNvSpPr>
            <a:spLocks noChangeArrowheads="1"/>
          </p:cNvSpPr>
          <p:nvPr/>
        </p:nvSpPr>
        <p:spPr bwMode="auto">
          <a:xfrm>
            <a:off x="6743701" y="3213101"/>
            <a:ext cx="1439863" cy="1223963"/>
          </a:xfrm>
          <a:prstGeom prst="ellipse">
            <a:avLst/>
          </a:prstGeom>
          <a:noFill/>
          <a:ln w="9525" algn="ctr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en-GB"/>
          </a:p>
        </p:txBody>
      </p:sp>
      <p:sp>
        <p:nvSpPr>
          <p:cNvPr id="182278" name="Line 6"/>
          <p:cNvSpPr>
            <a:spLocks noChangeShapeType="1"/>
          </p:cNvSpPr>
          <p:nvPr/>
        </p:nvSpPr>
        <p:spPr bwMode="auto">
          <a:xfrm>
            <a:off x="3216276" y="3716338"/>
            <a:ext cx="576263" cy="0"/>
          </a:xfrm>
          <a:prstGeom prst="line">
            <a:avLst/>
          </a:prstGeom>
          <a:noFill/>
          <a:ln w="9525">
            <a:noFill/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GB"/>
          </a:p>
        </p:txBody>
      </p:sp>
      <p:grpSp>
        <p:nvGrpSpPr>
          <p:cNvPr id="182279" name="Group 7"/>
          <p:cNvGrpSpPr>
            <a:grpSpLocks noChangeAspect="1"/>
          </p:cNvGrpSpPr>
          <p:nvPr/>
        </p:nvGrpSpPr>
        <p:grpSpPr bwMode="auto">
          <a:xfrm>
            <a:off x="1774825" y="2349500"/>
            <a:ext cx="7416800" cy="4325938"/>
            <a:chOff x="2448" y="1762"/>
            <a:chExt cx="7200" cy="4320"/>
          </a:xfrm>
        </p:grpSpPr>
        <p:sp>
          <p:nvSpPr>
            <p:cNvPr id="182280" name="AutoShape 8"/>
            <p:cNvSpPr>
              <a:spLocks noChangeAspect="1" noChangeArrowheads="1"/>
            </p:cNvSpPr>
            <p:nvPr/>
          </p:nvSpPr>
          <p:spPr bwMode="auto">
            <a:xfrm>
              <a:off x="2448" y="1762"/>
              <a:ext cx="7200" cy="43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marL="342900" indent="-342900"/>
              <a:endParaRPr lang="en-US"/>
            </a:p>
          </p:txBody>
        </p:sp>
        <p:sp>
          <p:nvSpPr>
            <p:cNvPr id="182281" name="Oval 9"/>
            <p:cNvSpPr>
              <a:spLocks noChangeArrowheads="1"/>
            </p:cNvSpPr>
            <p:nvPr/>
          </p:nvSpPr>
          <p:spPr bwMode="auto">
            <a:xfrm>
              <a:off x="6558" y="3151"/>
              <a:ext cx="1350" cy="1234"/>
            </a:xfrm>
            <a:prstGeom prst="ellipse">
              <a:avLst/>
            </a:prstGeom>
            <a:solidFill>
              <a:srgbClr val="FFFFFF"/>
            </a:solidFill>
            <a:ln w="254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82282" name="Line 10"/>
            <p:cNvSpPr>
              <a:spLocks noChangeShapeType="1"/>
            </p:cNvSpPr>
            <p:nvPr/>
          </p:nvSpPr>
          <p:spPr bwMode="auto">
            <a:xfrm>
              <a:off x="2658" y="3768"/>
              <a:ext cx="60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82283" name="Line 11"/>
            <p:cNvSpPr>
              <a:spLocks noChangeShapeType="1"/>
            </p:cNvSpPr>
            <p:nvPr/>
          </p:nvSpPr>
          <p:spPr bwMode="auto">
            <a:xfrm>
              <a:off x="4608" y="3768"/>
              <a:ext cx="195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GB"/>
            </a:p>
          </p:txBody>
        </p:sp>
        <p:cxnSp>
          <p:nvCxnSpPr>
            <p:cNvPr id="182284" name="AutoShape 12"/>
            <p:cNvCxnSpPr>
              <a:cxnSpLocks noChangeShapeType="1"/>
              <a:stCxn id="182281" idx="0"/>
            </p:cNvCxnSpPr>
            <p:nvPr/>
          </p:nvCxnSpPr>
          <p:spPr bwMode="auto">
            <a:xfrm rot="16200000" flipH="1" flipV="1">
              <a:off x="5731" y="1814"/>
              <a:ext cx="181" cy="2822"/>
            </a:xfrm>
            <a:prstGeom prst="curvedConnector3">
              <a:avLst>
                <a:gd name="adj1" fmla="val -161139"/>
              </a:avLst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</p:cxnSp>
        <p:cxnSp>
          <p:nvCxnSpPr>
            <p:cNvPr id="182285" name="AutoShape 13"/>
            <p:cNvCxnSpPr>
              <a:cxnSpLocks noChangeShapeType="1"/>
            </p:cNvCxnSpPr>
            <p:nvPr/>
          </p:nvCxnSpPr>
          <p:spPr bwMode="auto">
            <a:xfrm rot="16200000" flipV="1">
              <a:off x="3556" y="4237"/>
              <a:ext cx="181" cy="477"/>
            </a:xfrm>
            <a:prstGeom prst="curvedConnector3">
              <a:avLst>
                <a:gd name="adj1" fmla="val -161139"/>
              </a:avLst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</p:cxnSp>
        <p:sp>
          <p:nvSpPr>
            <p:cNvPr id="182286" name="Text Box 14"/>
            <p:cNvSpPr txBox="1">
              <a:spLocks noChangeArrowheads="1"/>
            </p:cNvSpPr>
            <p:nvPr/>
          </p:nvSpPr>
          <p:spPr bwMode="auto">
            <a:xfrm>
              <a:off x="2508" y="3151"/>
              <a:ext cx="900" cy="4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marL="342900" indent="-342900"/>
              <a:endParaRPr lang="en-US"/>
            </a:p>
          </p:txBody>
        </p:sp>
        <p:sp>
          <p:nvSpPr>
            <p:cNvPr id="182287" name="Text Box 15"/>
            <p:cNvSpPr txBox="1">
              <a:spLocks noChangeArrowheads="1"/>
            </p:cNvSpPr>
            <p:nvPr/>
          </p:nvSpPr>
          <p:spPr bwMode="auto">
            <a:xfrm>
              <a:off x="4758" y="3305"/>
              <a:ext cx="1650" cy="4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marL="342900" indent="-342900"/>
              <a:r>
                <a:rPr lang="en-GB" altLang="zh-CN" sz="2000">
                  <a:latin typeface="Times New Roman" pitchFamily="18" charset="0"/>
                  <a:ea typeface="宋体" pitchFamily="2" charset="-122"/>
                </a:rPr>
                <a:t>        </a:t>
              </a:r>
              <a:r>
                <a:rPr lang="en-GB" altLang="zh-CN">
                  <a:latin typeface="Times New Roman" pitchFamily="18" charset="0"/>
                  <a:ea typeface="宋体" pitchFamily="2" charset="-122"/>
                </a:rPr>
                <a:t>t</a:t>
              </a:r>
              <a:endParaRPr lang="en-GB">
                <a:ea typeface="宋体" pitchFamily="2" charset="-122"/>
              </a:endParaRPr>
            </a:p>
          </p:txBody>
        </p:sp>
        <p:sp>
          <p:nvSpPr>
            <p:cNvPr id="182288" name="Text Box 16"/>
            <p:cNvSpPr txBox="1">
              <a:spLocks noChangeArrowheads="1"/>
            </p:cNvSpPr>
            <p:nvPr/>
          </p:nvSpPr>
          <p:spPr bwMode="auto">
            <a:xfrm>
              <a:off x="5058" y="2379"/>
              <a:ext cx="1500" cy="4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marL="342900" indent="-342900"/>
              <a:r>
                <a:rPr lang="en-GB" altLang="zh-CN" sz="2000">
                  <a:latin typeface="Times New Roman" pitchFamily="18" charset="0"/>
                  <a:ea typeface="宋体" pitchFamily="2" charset="-122"/>
                </a:rPr>
                <a:t>      </a:t>
              </a:r>
              <a:r>
                <a:rPr lang="en-GB" altLang="zh-CN">
                  <a:latin typeface="Times New Roman" pitchFamily="18" charset="0"/>
                  <a:ea typeface="宋体" pitchFamily="2" charset="-122"/>
                </a:rPr>
                <a:t>c</a:t>
              </a:r>
              <a:endParaRPr lang="en-GB">
                <a:ea typeface="宋体" pitchFamily="2" charset="-122"/>
              </a:endParaRPr>
            </a:p>
          </p:txBody>
        </p:sp>
        <p:sp>
          <p:nvSpPr>
            <p:cNvPr id="182289" name="Text Box 17"/>
            <p:cNvSpPr txBox="1">
              <a:spLocks noChangeArrowheads="1"/>
            </p:cNvSpPr>
            <p:nvPr/>
          </p:nvSpPr>
          <p:spPr bwMode="auto">
            <a:xfrm>
              <a:off x="5208" y="4693"/>
              <a:ext cx="1050" cy="6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marL="342900" indent="-342900"/>
              <a:r>
                <a:rPr lang="en-GB" altLang="zh-CN">
                  <a:latin typeface="Times New Roman" pitchFamily="18" charset="0"/>
                  <a:ea typeface="宋体" pitchFamily="2" charset="-122"/>
                </a:rPr>
                <a:t>d</a:t>
              </a:r>
              <a:endParaRPr lang="en-GB">
                <a:ea typeface="宋体" pitchFamily="2" charset="-122"/>
              </a:endParaRPr>
            </a:p>
          </p:txBody>
        </p:sp>
        <p:sp>
          <p:nvSpPr>
            <p:cNvPr id="182290" name="Text Box 18"/>
            <p:cNvSpPr txBox="1">
              <a:spLocks noChangeArrowheads="1"/>
            </p:cNvSpPr>
            <p:nvPr/>
          </p:nvSpPr>
          <p:spPr bwMode="auto">
            <a:xfrm>
              <a:off x="2658" y="4848"/>
              <a:ext cx="1800" cy="4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marL="342900" indent="-342900"/>
              <a:r>
                <a:rPr lang="en-GB" altLang="zh-CN" sz="2000">
                  <a:latin typeface="Times New Roman" pitchFamily="18" charset="0"/>
                  <a:ea typeface="宋体" pitchFamily="2" charset="-122"/>
                </a:rPr>
                <a:t>            </a:t>
              </a:r>
              <a:r>
                <a:rPr lang="en-GB" altLang="zh-CN">
                  <a:latin typeface="Times New Roman" pitchFamily="18" charset="0"/>
                  <a:ea typeface="宋体" pitchFamily="2" charset="-122"/>
                </a:rPr>
                <a:t>n</a:t>
              </a:r>
              <a:endParaRPr lang="en-GB">
                <a:ea typeface="宋体" pitchFamily="2" charset="-122"/>
              </a:endParaRPr>
            </a:p>
          </p:txBody>
        </p:sp>
        <p:sp>
          <p:nvSpPr>
            <p:cNvPr id="182291" name="Text Box 19"/>
            <p:cNvSpPr txBox="1">
              <a:spLocks noChangeArrowheads="1"/>
            </p:cNvSpPr>
            <p:nvPr/>
          </p:nvSpPr>
          <p:spPr bwMode="auto">
            <a:xfrm>
              <a:off x="6558" y="3459"/>
              <a:ext cx="1500" cy="4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marL="342900" indent="-342900"/>
              <a:r>
                <a:rPr lang="en-GB" altLang="zh-CN" sz="2000">
                  <a:latin typeface="Times New Roman" pitchFamily="18" charset="0"/>
                  <a:ea typeface="宋体" pitchFamily="2" charset="-122"/>
                </a:rPr>
                <a:t>Anxious</a:t>
              </a:r>
              <a:endParaRPr lang="en-GB">
                <a:ea typeface="宋体" pitchFamily="2" charset="-122"/>
              </a:endParaRPr>
            </a:p>
          </p:txBody>
        </p:sp>
        <p:sp>
          <p:nvSpPr>
            <p:cNvPr id="182292" name="Text Box 20"/>
            <p:cNvSpPr txBox="1">
              <a:spLocks noChangeArrowheads="1"/>
            </p:cNvSpPr>
            <p:nvPr/>
          </p:nvSpPr>
          <p:spPr bwMode="auto">
            <a:xfrm>
              <a:off x="3408" y="3459"/>
              <a:ext cx="1350" cy="4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marL="342900" indent="-342900"/>
              <a:r>
                <a:rPr lang="en-GB" altLang="zh-CN" sz="2000">
                  <a:latin typeface="Times New Roman" pitchFamily="18" charset="0"/>
                  <a:ea typeface="宋体" pitchFamily="2" charset="-122"/>
                </a:rPr>
                <a:t>Happy</a:t>
              </a:r>
              <a:endParaRPr lang="en-GB">
                <a:ea typeface="宋体" pitchFamily="2" charset="-122"/>
              </a:endParaRPr>
            </a:p>
          </p:txBody>
        </p:sp>
        <p:sp>
          <p:nvSpPr>
            <p:cNvPr id="182293" name="AutoShape 21"/>
            <p:cNvSpPr>
              <a:spLocks noChangeArrowheads="1"/>
            </p:cNvSpPr>
            <p:nvPr/>
          </p:nvSpPr>
          <p:spPr bwMode="auto">
            <a:xfrm>
              <a:off x="3258" y="3151"/>
              <a:ext cx="1350" cy="1386"/>
            </a:xfrm>
            <a:custGeom>
              <a:avLst/>
              <a:gdLst>
                <a:gd name="G0" fmla="+- 1600 0 0"/>
                <a:gd name="G1" fmla="+- 21600 0 1600"/>
                <a:gd name="G2" fmla="+- 21600 0 1600"/>
                <a:gd name="G3" fmla="*/ G0 2929 10000"/>
                <a:gd name="G4" fmla="+- 21600 0 G3"/>
                <a:gd name="G5" fmla="+- 21600 0 G3"/>
                <a:gd name="T0" fmla="*/ 10800 w 21600"/>
                <a:gd name="T1" fmla="*/ 0 h 21600"/>
                <a:gd name="T2" fmla="*/ 3163 w 21600"/>
                <a:gd name="T3" fmla="*/ 3163 h 21600"/>
                <a:gd name="T4" fmla="*/ 0 w 21600"/>
                <a:gd name="T5" fmla="*/ 10800 h 21600"/>
                <a:gd name="T6" fmla="*/ 3163 w 21600"/>
                <a:gd name="T7" fmla="*/ 18437 h 21600"/>
                <a:gd name="T8" fmla="*/ 10800 w 21600"/>
                <a:gd name="T9" fmla="*/ 21600 h 21600"/>
                <a:gd name="T10" fmla="*/ 18437 w 21600"/>
                <a:gd name="T11" fmla="*/ 18437 h 21600"/>
                <a:gd name="T12" fmla="*/ 21600 w 21600"/>
                <a:gd name="T13" fmla="*/ 10800 h 21600"/>
                <a:gd name="T14" fmla="*/ 18437 w 21600"/>
                <a:gd name="T15" fmla="*/ 3163 h 21600"/>
                <a:gd name="T16" fmla="*/ 3163 w 21600"/>
                <a:gd name="T17" fmla="*/ 3163 h 21600"/>
                <a:gd name="T18" fmla="*/ 18437 w 21600"/>
                <a:gd name="T19" fmla="*/ 184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1600" y="10800"/>
                  </a:moveTo>
                  <a:cubicBezTo>
                    <a:pt x="1600" y="15881"/>
                    <a:pt x="5719" y="20000"/>
                    <a:pt x="10800" y="20000"/>
                  </a:cubicBezTo>
                  <a:cubicBezTo>
                    <a:pt x="15881" y="20000"/>
                    <a:pt x="20000" y="15881"/>
                    <a:pt x="20000" y="10800"/>
                  </a:cubicBezTo>
                  <a:cubicBezTo>
                    <a:pt x="20000" y="5719"/>
                    <a:pt x="15881" y="1600"/>
                    <a:pt x="10800" y="1600"/>
                  </a:cubicBezTo>
                  <a:cubicBezTo>
                    <a:pt x="5719" y="1600"/>
                    <a:pt x="1600" y="5719"/>
                    <a:pt x="1600" y="10800"/>
                  </a:cubicBezTo>
                  <a:close/>
                </a:path>
              </a:pathLst>
            </a:custGeom>
            <a:noFill/>
            <a:ln w="254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cxnSp>
          <p:nvCxnSpPr>
            <p:cNvPr id="182294" name="AutoShape 22"/>
            <p:cNvCxnSpPr>
              <a:cxnSpLocks noChangeShapeType="1"/>
              <a:stCxn id="182281" idx="4"/>
              <a:endCxn id="182293" idx="5"/>
            </p:cNvCxnSpPr>
            <p:nvPr/>
          </p:nvCxnSpPr>
          <p:spPr bwMode="auto">
            <a:xfrm rot="16200000" flipV="1">
              <a:off x="5796" y="2966"/>
              <a:ext cx="51" cy="2822"/>
            </a:xfrm>
            <a:prstGeom prst="curvedConnector3">
              <a:avLst>
                <a:gd name="adj1" fmla="val -877968"/>
              </a:avLst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</p:cxnSp>
      </p:grpSp>
      <p:sp>
        <p:nvSpPr>
          <p:cNvPr id="182295" name="Text Box 23"/>
          <p:cNvSpPr txBox="1">
            <a:spLocks noChangeArrowheads="1"/>
          </p:cNvSpPr>
          <p:nvPr/>
        </p:nvSpPr>
        <p:spPr bwMode="auto">
          <a:xfrm>
            <a:off x="7608889" y="1628776"/>
            <a:ext cx="2592387" cy="1479509"/>
          </a:xfrm>
          <a:prstGeom prst="rect">
            <a:avLst/>
          </a:prstGeom>
          <a:noFill/>
          <a:ln w="19050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pPr marL="342900" indent="-342900"/>
            <a:r>
              <a:rPr lang="en-GB" dirty="0" err="1"/>
              <a:t>tdnnn</a:t>
            </a:r>
            <a:r>
              <a:rPr lang="en-GB" dirty="0"/>
              <a:t>    yes/no</a:t>
            </a:r>
          </a:p>
          <a:p>
            <a:pPr marL="342900" indent="-342900"/>
            <a:r>
              <a:rPr lang="en-GB" dirty="0" err="1"/>
              <a:t>tdnnt</a:t>
            </a:r>
            <a:r>
              <a:rPr lang="en-GB" dirty="0"/>
              <a:t>     yes/no</a:t>
            </a:r>
          </a:p>
          <a:p>
            <a:pPr marL="342900" indent="-342900"/>
            <a:r>
              <a:rPr lang="en-GB" dirty="0"/>
              <a:t>n           yes/no</a:t>
            </a:r>
          </a:p>
          <a:p>
            <a:pPr marL="342900" indent="-342900"/>
            <a:r>
              <a:rPr lang="en-GB" dirty="0" err="1"/>
              <a:t>ntc</a:t>
            </a:r>
            <a:r>
              <a:rPr lang="en-GB" dirty="0"/>
              <a:t>        yes/no</a:t>
            </a:r>
          </a:p>
          <a:p>
            <a:pPr marL="342900" indent="-342900"/>
            <a:r>
              <a:rPr lang="en-GB" dirty="0" err="1"/>
              <a:t>ntcd</a:t>
            </a:r>
            <a:r>
              <a:rPr lang="en-GB" dirty="0"/>
              <a:t>      yes/no</a:t>
            </a:r>
          </a:p>
        </p:txBody>
      </p:sp>
      <p:sp>
        <p:nvSpPr>
          <p:cNvPr id="182296" name="Oval 24"/>
          <p:cNvSpPr>
            <a:spLocks noChangeArrowheads="1"/>
          </p:cNvSpPr>
          <p:nvPr/>
        </p:nvSpPr>
        <p:spPr bwMode="auto">
          <a:xfrm>
            <a:off x="8975726" y="1773239"/>
            <a:ext cx="576263" cy="287337"/>
          </a:xfrm>
          <a:prstGeom prst="ellipse">
            <a:avLst/>
          </a:prstGeom>
          <a:noFill/>
          <a:ln w="25400" algn="ctr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lIns="90000" tIns="46800" rIns="90000" bIns="46800" anchor="ctr"/>
          <a:lstStyle/>
          <a:p>
            <a:endParaRPr lang="en-GB"/>
          </a:p>
        </p:txBody>
      </p:sp>
      <p:sp>
        <p:nvSpPr>
          <p:cNvPr id="182297" name="Oval 25"/>
          <p:cNvSpPr>
            <a:spLocks noChangeArrowheads="1"/>
          </p:cNvSpPr>
          <p:nvPr/>
        </p:nvSpPr>
        <p:spPr bwMode="auto">
          <a:xfrm>
            <a:off x="9551988" y="2276475"/>
            <a:ext cx="576262" cy="287338"/>
          </a:xfrm>
          <a:prstGeom prst="ellipse">
            <a:avLst/>
          </a:prstGeom>
          <a:noFill/>
          <a:ln w="25400" algn="ctr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lIns="90000" tIns="46800" rIns="90000" bIns="46800" anchor="ctr"/>
          <a:lstStyle/>
          <a:p>
            <a:endParaRPr lang="en-GB"/>
          </a:p>
        </p:txBody>
      </p:sp>
      <p:sp>
        <p:nvSpPr>
          <p:cNvPr id="182298" name="Oval 26"/>
          <p:cNvSpPr>
            <a:spLocks noChangeArrowheads="1"/>
          </p:cNvSpPr>
          <p:nvPr/>
        </p:nvSpPr>
        <p:spPr bwMode="auto">
          <a:xfrm>
            <a:off x="8975726" y="2781300"/>
            <a:ext cx="576263" cy="287338"/>
          </a:xfrm>
          <a:prstGeom prst="ellipse">
            <a:avLst/>
          </a:prstGeom>
          <a:noFill/>
          <a:ln w="25400" algn="ctr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lIns="90000" tIns="46800" rIns="90000" bIns="46800" anchor="ctr"/>
          <a:lstStyle/>
          <a:p>
            <a:endParaRPr lang="en-GB"/>
          </a:p>
        </p:txBody>
      </p:sp>
      <p:sp>
        <p:nvSpPr>
          <p:cNvPr id="182299" name="Oval 27"/>
          <p:cNvSpPr>
            <a:spLocks noChangeArrowheads="1"/>
          </p:cNvSpPr>
          <p:nvPr/>
        </p:nvSpPr>
        <p:spPr bwMode="auto">
          <a:xfrm>
            <a:off x="8975726" y="3284539"/>
            <a:ext cx="576263" cy="287337"/>
          </a:xfrm>
          <a:prstGeom prst="ellipse">
            <a:avLst/>
          </a:prstGeom>
          <a:noFill/>
          <a:ln w="25400" algn="ctr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lIns="90000" tIns="46800" rIns="90000" bIns="46800" anchor="ctr"/>
          <a:lstStyle/>
          <a:p>
            <a:endParaRPr lang="en-GB"/>
          </a:p>
        </p:txBody>
      </p:sp>
      <p:sp>
        <p:nvSpPr>
          <p:cNvPr id="182300" name="Oval 28"/>
          <p:cNvSpPr>
            <a:spLocks noChangeArrowheads="1"/>
          </p:cNvSpPr>
          <p:nvPr/>
        </p:nvSpPr>
        <p:spPr bwMode="auto">
          <a:xfrm>
            <a:off x="9551988" y="3860800"/>
            <a:ext cx="576262" cy="287338"/>
          </a:xfrm>
          <a:prstGeom prst="ellipse">
            <a:avLst/>
          </a:prstGeom>
          <a:noFill/>
          <a:ln w="25400" algn="ctr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lIns="90000" tIns="46800" rIns="90000" bIns="46800" anchor="ctr"/>
          <a:lstStyle/>
          <a:p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2296" grpId="0" animBg="1"/>
      <p:bldP spid="182297" grpId="0" animBg="1"/>
      <p:bldP spid="182298" grpId="0" animBg="1"/>
      <p:bldP spid="182299" grpId="0" animBg="1"/>
      <p:bldP spid="18230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2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800" dirty="0"/>
              <a:t>Recall some simple languages ...</a:t>
            </a:r>
            <a:br>
              <a:rPr lang="en-GB" sz="3800" dirty="0"/>
            </a:br>
            <a:r>
              <a:rPr lang="en-GB" sz="3800" dirty="0"/>
              <a:t>Can you draw FA to recognise them?</a:t>
            </a:r>
          </a:p>
        </p:txBody>
      </p:sp>
      <p:sp>
        <p:nvSpPr>
          <p:cNvPr id="184323" name="Rectangle 3"/>
          <p:cNvSpPr>
            <a:spLocks noGrp="1" noChangeArrowheads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pPr>
              <a:buFont typeface="Wingdings" pitchFamily="2" charset="2"/>
              <a:buNone/>
            </a:pPr>
            <a:r>
              <a:rPr lang="en-GB" sz="2400" dirty="0"/>
              <a:t>{ </a:t>
            </a:r>
            <a:r>
              <a:rPr lang="el-GR" sz="2400" dirty="0"/>
              <a:t>Λ</a:t>
            </a:r>
            <a:r>
              <a:rPr lang="en-GB" sz="2400" dirty="0"/>
              <a:t>, a, aa, </a:t>
            </a:r>
            <a:r>
              <a:rPr lang="en-GB" sz="2400" dirty="0" err="1"/>
              <a:t>aaa</a:t>
            </a:r>
            <a:r>
              <a:rPr lang="en-GB" sz="2400" dirty="0"/>
              <a:t>, </a:t>
            </a:r>
            <a:r>
              <a:rPr lang="en-GB" sz="2400" dirty="0" err="1"/>
              <a:t>aaaa</a:t>
            </a:r>
            <a:r>
              <a:rPr lang="en-GB" sz="2400" dirty="0"/>
              <a:t>, ...} </a:t>
            </a:r>
          </a:p>
          <a:p>
            <a:pPr>
              <a:buFont typeface="Wingdings" pitchFamily="2" charset="2"/>
              <a:buNone/>
            </a:pPr>
            <a:r>
              <a:rPr lang="en-GB" sz="2400" dirty="0"/>
              <a:t>= { a</a:t>
            </a:r>
            <a:r>
              <a:rPr lang="en-GB" sz="2400" baseline="30000" dirty="0"/>
              <a:t>n</a:t>
            </a:r>
            <a:r>
              <a:rPr lang="en-GB" sz="2400" dirty="0"/>
              <a:t> | n &gt;= 0 }</a:t>
            </a:r>
          </a:p>
          <a:p>
            <a:pPr>
              <a:buFont typeface="Wingdings" pitchFamily="2" charset="2"/>
              <a:buNone/>
            </a:pPr>
            <a:endParaRPr lang="en-GB" sz="2400" dirty="0"/>
          </a:p>
          <a:p>
            <a:pPr>
              <a:buFont typeface="Wingdings" pitchFamily="2" charset="2"/>
              <a:buNone/>
            </a:pPr>
            <a:endParaRPr lang="en-GB" sz="2400" dirty="0"/>
          </a:p>
          <a:p>
            <a:pPr>
              <a:buFont typeface="Wingdings" pitchFamily="2" charset="2"/>
              <a:buNone/>
            </a:pPr>
            <a:r>
              <a:rPr lang="en-GB" sz="2400" dirty="0"/>
              <a:t>{ a, aa, </a:t>
            </a:r>
            <a:r>
              <a:rPr lang="en-GB" sz="2400" dirty="0" err="1"/>
              <a:t>aaa</a:t>
            </a:r>
            <a:r>
              <a:rPr lang="en-GB" sz="2400" dirty="0"/>
              <a:t>, </a:t>
            </a:r>
            <a:r>
              <a:rPr lang="en-GB" sz="2400" dirty="0" err="1"/>
              <a:t>aaaa</a:t>
            </a:r>
            <a:r>
              <a:rPr lang="en-GB" sz="2400" dirty="0"/>
              <a:t>, ...} </a:t>
            </a:r>
          </a:p>
          <a:p>
            <a:pPr>
              <a:buFont typeface="Wingdings" pitchFamily="2" charset="2"/>
              <a:buNone/>
            </a:pPr>
            <a:r>
              <a:rPr lang="en-GB" sz="2400" dirty="0"/>
              <a:t>= { a</a:t>
            </a:r>
            <a:r>
              <a:rPr lang="en-GB" sz="2400" baseline="30000" dirty="0"/>
              <a:t>n</a:t>
            </a:r>
            <a:r>
              <a:rPr lang="en-GB" sz="2400" dirty="0"/>
              <a:t> | n &gt; 0 }</a:t>
            </a:r>
          </a:p>
          <a:p>
            <a:pPr>
              <a:buFont typeface="Wingdings" pitchFamily="2" charset="2"/>
              <a:buNone/>
            </a:pPr>
            <a:endParaRPr lang="en-GB" sz="2400" dirty="0"/>
          </a:p>
          <a:p>
            <a:pPr>
              <a:buFont typeface="Wingdings" pitchFamily="2" charset="2"/>
              <a:buNone/>
            </a:pPr>
            <a:endParaRPr lang="en-GB" sz="2400" dirty="0"/>
          </a:p>
          <a:p>
            <a:pPr>
              <a:buFont typeface="Wingdings" pitchFamily="2" charset="2"/>
              <a:buNone/>
            </a:pPr>
            <a:r>
              <a:rPr lang="en-GB" sz="2400" dirty="0"/>
              <a:t>{ 00, 01, 10, 11 }</a:t>
            </a:r>
            <a:endParaRPr lang="el-GR" sz="2400" dirty="0"/>
          </a:p>
        </p:txBody>
      </p:sp>
      <p:sp>
        <p:nvSpPr>
          <p:cNvPr id="184324" name="Rectangle 4"/>
          <p:cNvSpPr>
            <a:spLocks noGrp="1" noChangeArrowheads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endParaRPr lang="en-US" sz="240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BE882-0272-46FA-B8D5-60B25783AA13}" type="slidenum">
              <a:rPr lang="en-GB"/>
              <a:pPr/>
              <a:t>15</a:t>
            </a:fld>
            <a:endParaRPr lang="en-GB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Non-Deterministic Automata</a:t>
            </a:r>
          </a:p>
        </p:txBody>
      </p:sp>
      <p:sp>
        <p:nvSpPr>
          <p:cNvPr id="2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B87DF-2D0C-486E-A823-7D8BE3F0D1BF}" type="slidenum">
              <a:rPr lang="en-GB"/>
              <a:pPr/>
              <a:t>16</a:t>
            </a:fld>
            <a:endParaRPr lang="en-GB"/>
          </a:p>
        </p:txBody>
      </p:sp>
      <p:sp>
        <p:nvSpPr>
          <p:cNvPr id="130053" name="Oval 5"/>
          <p:cNvSpPr>
            <a:spLocks noChangeArrowheads="1"/>
          </p:cNvSpPr>
          <p:nvPr/>
        </p:nvSpPr>
        <p:spPr bwMode="auto">
          <a:xfrm>
            <a:off x="3359151" y="2205039"/>
            <a:ext cx="936625" cy="935037"/>
          </a:xfrm>
          <a:prstGeom prst="ellipse">
            <a:avLst/>
          </a:prstGeom>
          <a:noFill/>
          <a:ln w="25400" algn="ctr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90000" tIns="46800" rIns="90000" bIns="46800" anchor="ctr"/>
          <a:lstStyle/>
          <a:p>
            <a:endParaRPr lang="en-GB"/>
          </a:p>
        </p:txBody>
      </p:sp>
      <p:sp>
        <p:nvSpPr>
          <p:cNvPr id="130056" name="Oval 8"/>
          <p:cNvSpPr>
            <a:spLocks noChangeArrowheads="1"/>
          </p:cNvSpPr>
          <p:nvPr/>
        </p:nvSpPr>
        <p:spPr bwMode="auto">
          <a:xfrm>
            <a:off x="6024564" y="2276475"/>
            <a:ext cx="936625" cy="935038"/>
          </a:xfrm>
          <a:prstGeom prst="ellipse">
            <a:avLst/>
          </a:prstGeom>
          <a:noFill/>
          <a:ln w="25400" algn="ctr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90000" tIns="46800" rIns="90000" bIns="46800" anchor="ctr"/>
          <a:lstStyle/>
          <a:p>
            <a:endParaRPr lang="en-GB"/>
          </a:p>
        </p:txBody>
      </p:sp>
      <p:sp>
        <p:nvSpPr>
          <p:cNvPr id="130057" name="Oval 9"/>
          <p:cNvSpPr>
            <a:spLocks noChangeArrowheads="1"/>
          </p:cNvSpPr>
          <p:nvPr/>
        </p:nvSpPr>
        <p:spPr bwMode="auto">
          <a:xfrm>
            <a:off x="4800601" y="4292600"/>
            <a:ext cx="936625" cy="935038"/>
          </a:xfrm>
          <a:prstGeom prst="ellipse">
            <a:avLst/>
          </a:prstGeom>
          <a:noFill/>
          <a:ln w="25400" algn="ctr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90000" tIns="46800" rIns="90000" bIns="46800" anchor="ctr"/>
          <a:lstStyle/>
          <a:p>
            <a:endParaRPr lang="en-GB"/>
          </a:p>
        </p:txBody>
      </p:sp>
      <p:sp>
        <p:nvSpPr>
          <p:cNvPr id="130058" name="AutoShape 10"/>
          <p:cNvSpPr>
            <a:spLocks noChangeArrowheads="1"/>
          </p:cNvSpPr>
          <p:nvPr/>
        </p:nvSpPr>
        <p:spPr bwMode="auto">
          <a:xfrm>
            <a:off x="7464425" y="4221163"/>
            <a:ext cx="1081088" cy="1008062"/>
          </a:xfrm>
          <a:custGeom>
            <a:avLst/>
            <a:gdLst>
              <a:gd name="G0" fmla="+- 2189 0 0"/>
              <a:gd name="G1" fmla="+- 21600 0 2189"/>
              <a:gd name="G2" fmla="+- 21600 0 2189"/>
              <a:gd name="G3" fmla="*/ G0 2929 10000"/>
              <a:gd name="G4" fmla="+- 21600 0 G3"/>
              <a:gd name="G5" fmla="+- 21600 0 G3"/>
              <a:gd name="T0" fmla="*/ 10800 w 21600"/>
              <a:gd name="T1" fmla="*/ 0 h 21600"/>
              <a:gd name="T2" fmla="*/ 3163 w 21600"/>
              <a:gd name="T3" fmla="*/ 3163 h 21600"/>
              <a:gd name="T4" fmla="*/ 0 w 21600"/>
              <a:gd name="T5" fmla="*/ 10800 h 21600"/>
              <a:gd name="T6" fmla="*/ 3163 w 21600"/>
              <a:gd name="T7" fmla="*/ 18437 h 21600"/>
              <a:gd name="T8" fmla="*/ 10800 w 21600"/>
              <a:gd name="T9" fmla="*/ 21600 h 21600"/>
              <a:gd name="T10" fmla="*/ 18437 w 21600"/>
              <a:gd name="T11" fmla="*/ 18437 h 21600"/>
              <a:gd name="T12" fmla="*/ 21600 w 21600"/>
              <a:gd name="T13" fmla="*/ 10800 h 21600"/>
              <a:gd name="T14" fmla="*/ 18437 w 21600"/>
              <a:gd name="T15" fmla="*/ 3163 h 21600"/>
              <a:gd name="T16" fmla="*/ 3163 w 21600"/>
              <a:gd name="T17" fmla="*/ 3163 h 21600"/>
              <a:gd name="T18" fmla="*/ 18437 w 21600"/>
              <a:gd name="T19" fmla="*/ 184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2189" y="10800"/>
                </a:moveTo>
                <a:cubicBezTo>
                  <a:pt x="2189" y="15556"/>
                  <a:pt x="6044" y="19411"/>
                  <a:pt x="10800" y="19411"/>
                </a:cubicBezTo>
                <a:cubicBezTo>
                  <a:pt x="15556" y="19411"/>
                  <a:pt x="19411" y="15556"/>
                  <a:pt x="19411" y="10800"/>
                </a:cubicBezTo>
                <a:cubicBezTo>
                  <a:pt x="19411" y="6044"/>
                  <a:pt x="15556" y="2189"/>
                  <a:pt x="10800" y="2189"/>
                </a:cubicBezTo>
                <a:cubicBezTo>
                  <a:pt x="6044" y="2189"/>
                  <a:pt x="2189" y="6044"/>
                  <a:pt x="2189" y="10800"/>
                </a:cubicBezTo>
                <a:close/>
              </a:path>
            </a:pathLst>
          </a:custGeom>
          <a:noFill/>
          <a:ln w="25400" algn="ctr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GB"/>
          </a:p>
        </p:txBody>
      </p:sp>
      <p:sp>
        <p:nvSpPr>
          <p:cNvPr id="130059" name="Line 11"/>
          <p:cNvSpPr>
            <a:spLocks noChangeShapeType="1"/>
          </p:cNvSpPr>
          <p:nvPr/>
        </p:nvSpPr>
        <p:spPr bwMode="auto">
          <a:xfrm>
            <a:off x="2927350" y="2708275"/>
            <a:ext cx="4318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GB"/>
          </a:p>
        </p:txBody>
      </p:sp>
      <p:sp>
        <p:nvSpPr>
          <p:cNvPr id="130060" name="Line 12"/>
          <p:cNvSpPr>
            <a:spLocks noChangeShapeType="1"/>
          </p:cNvSpPr>
          <p:nvPr/>
        </p:nvSpPr>
        <p:spPr bwMode="auto">
          <a:xfrm>
            <a:off x="4294188" y="2709863"/>
            <a:ext cx="17272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GB"/>
          </a:p>
        </p:txBody>
      </p:sp>
      <p:sp>
        <p:nvSpPr>
          <p:cNvPr id="130061" name="Line 13"/>
          <p:cNvSpPr>
            <a:spLocks noChangeShapeType="1"/>
          </p:cNvSpPr>
          <p:nvPr/>
        </p:nvSpPr>
        <p:spPr bwMode="auto">
          <a:xfrm>
            <a:off x="3935413" y="3141663"/>
            <a:ext cx="1008062" cy="1295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GB"/>
          </a:p>
        </p:txBody>
      </p:sp>
      <p:sp>
        <p:nvSpPr>
          <p:cNvPr id="130062" name="Line 14"/>
          <p:cNvSpPr>
            <a:spLocks noChangeShapeType="1"/>
          </p:cNvSpPr>
          <p:nvPr/>
        </p:nvSpPr>
        <p:spPr bwMode="auto">
          <a:xfrm flipV="1">
            <a:off x="5519739" y="3213101"/>
            <a:ext cx="865187" cy="115252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GB"/>
          </a:p>
        </p:txBody>
      </p:sp>
      <p:sp>
        <p:nvSpPr>
          <p:cNvPr id="130063" name="Line 15"/>
          <p:cNvSpPr>
            <a:spLocks noChangeShapeType="1"/>
          </p:cNvSpPr>
          <p:nvPr/>
        </p:nvSpPr>
        <p:spPr bwMode="auto">
          <a:xfrm>
            <a:off x="5735638" y="4797425"/>
            <a:ext cx="17272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GB"/>
          </a:p>
        </p:txBody>
      </p:sp>
      <p:sp>
        <p:nvSpPr>
          <p:cNvPr id="130064" name="Text Box 16"/>
          <p:cNvSpPr txBox="1">
            <a:spLocks noChangeArrowheads="1"/>
          </p:cNvSpPr>
          <p:nvPr/>
        </p:nvSpPr>
        <p:spPr bwMode="auto">
          <a:xfrm>
            <a:off x="3575050" y="2420938"/>
            <a:ext cx="452438" cy="369332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342900" indent="-342900"/>
            <a:r>
              <a:rPr lang="en-GB"/>
              <a:t>1</a:t>
            </a:r>
          </a:p>
        </p:txBody>
      </p:sp>
      <p:sp>
        <p:nvSpPr>
          <p:cNvPr id="130065" name="Text Box 17"/>
          <p:cNvSpPr txBox="1">
            <a:spLocks noChangeArrowheads="1"/>
          </p:cNvSpPr>
          <p:nvPr/>
        </p:nvSpPr>
        <p:spPr bwMode="auto">
          <a:xfrm>
            <a:off x="5375275" y="1773238"/>
            <a:ext cx="452438" cy="369332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342900" indent="-342900"/>
            <a:r>
              <a:rPr lang="en-GB"/>
              <a:t>a</a:t>
            </a:r>
          </a:p>
        </p:txBody>
      </p:sp>
      <p:sp>
        <p:nvSpPr>
          <p:cNvPr id="130066" name="Text Box 18"/>
          <p:cNvSpPr txBox="1">
            <a:spLocks noChangeArrowheads="1"/>
          </p:cNvSpPr>
          <p:nvPr/>
        </p:nvSpPr>
        <p:spPr bwMode="auto">
          <a:xfrm>
            <a:off x="4872039" y="2708275"/>
            <a:ext cx="452437" cy="369332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342900" indent="-342900"/>
            <a:r>
              <a:rPr lang="en-GB"/>
              <a:t>b</a:t>
            </a:r>
          </a:p>
        </p:txBody>
      </p:sp>
      <p:sp>
        <p:nvSpPr>
          <p:cNvPr id="130067" name="Text Box 19"/>
          <p:cNvSpPr txBox="1">
            <a:spLocks noChangeArrowheads="1"/>
          </p:cNvSpPr>
          <p:nvPr/>
        </p:nvSpPr>
        <p:spPr bwMode="auto">
          <a:xfrm>
            <a:off x="4079875" y="3644900"/>
            <a:ext cx="452438" cy="369332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342900" indent="-342900"/>
            <a:r>
              <a:rPr lang="en-GB"/>
              <a:t>c</a:t>
            </a:r>
          </a:p>
        </p:txBody>
      </p:sp>
      <p:sp>
        <p:nvSpPr>
          <p:cNvPr id="130068" name="Text Box 20"/>
          <p:cNvSpPr txBox="1">
            <a:spLocks noChangeArrowheads="1"/>
          </p:cNvSpPr>
          <p:nvPr/>
        </p:nvSpPr>
        <p:spPr bwMode="auto">
          <a:xfrm>
            <a:off x="6383339" y="4724400"/>
            <a:ext cx="452437" cy="369332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342900" indent="-342900"/>
            <a:r>
              <a:rPr lang="en-GB"/>
              <a:t>d</a:t>
            </a:r>
          </a:p>
        </p:txBody>
      </p:sp>
      <p:sp>
        <p:nvSpPr>
          <p:cNvPr id="130069" name="Text Box 21"/>
          <p:cNvSpPr txBox="1">
            <a:spLocks noChangeArrowheads="1"/>
          </p:cNvSpPr>
          <p:nvPr/>
        </p:nvSpPr>
        <p:spPr bwMode="auto">
          <a:xfrm>
            <a:off x="7751764" y="4508500"/>
            <a:ext cx="452437" cy="369332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342900" indent="-342900"/>
            <a:r>
              <a:rPr lang="en-GB"/>
              <a:t>4</a:t>
            </a:r>
          </a:p>
        </p:txBody>
      </p:sp>
      <p:sp>
        <p:nvSpPr>
          <p:cNvPr id="130070" name="Text Box 22"/>
          <p:cNvSpPr txBox="1">
            <a:spLocks noChangeArrowheads="1"/>
          </p:cNvSpPr>
          <p:nvPr/>
        </p:nvSpPr>
        <p:spPr bwMode="auto">
          <a:xfrm>
            <a:off x="5016500" y="4508500"/>
            <a:ext cx="452438" cy="369332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342900" indent="-342900"/>
            <a:r>
              <a:rPr lang="en-GB"/>
              <a:t>3</a:t>
            </a:r>
          </a:p>
        </p:txBody>
      </p:sp>
      <p:sp>
        <p:nvSpPr>
          <p:cNvPr id="130071" name="Text Box 23"/>
          <p:cNvSpPr txBox="1">
            <a:spLocks noChangeArrowheads="1"/>
          </p:cNvSpPr>
          <p:nvPr/>
        </p:nvSpPr>
        <p:spPr bwMode="auto">
          <a:xfrm>
            <a:off x="6240464" y="2492375"/>
            <a:ext cx="452437" cy="369332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342900" indent="-342900"/>
            <a:r>
              <a:rPr lang="en-GB"/>
              <a:t>2</a:t>
            </a:r>
          </a:p>
        </p:txBody>
      </p:sp>
      <p:sp>
        <p:nvSpPr>
          <p:cNvPr id="130072" name="Text Box 24"/>
          <p:cNvSpPr txBox="1">
            <a:spLocks noChangeArrowheads="1"/>
          </p:cNvSpPr>
          <p:nvPr/>
        </p:nvSpPr>
        <p:spPr bwMode="auto">
          <a:xfrm>
            <a:off x="5880100" y="3644900"/>
            <a:ext cx="452438" cy="369332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342900" indent="-342900"/>
            <a:r>
              <a:rPr lang="en-GB"/>
              <a:t>d</a:t>
            </a:r>
          </a:p>
        </p:txBody>
      </p:sp>
      <p:sp>
        <p:nvSpPr>
          <p:cNvPr id="130074" name="Line 26"/>
          <p:cNvSpPr>
            <a:spLocks noChangeShapeType="1"/>
          </p:cNvSpPr>
          <p:nvPr/>
        </p:nvSpPr>
        <p:spPr bwMode="auto">
          <a:xfrm flipH="1" flipV="1">
            <a:off x="5159376" y="2133601"/>
            <a:ext cx="936625" cy="3587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GB"/>
          </a:p>
        </p:txBody>
      </p:sp>
      <p:sp>
        <p:nvSpPr>
          <p:cNvPr id="130075" name="Line 27"/>
          <p:cNvSpPr>
            <a:spLocks noChangeShapeType="1"/>
          </p:cNvSpPr>
          <p:nvPr/>
        </p:nvSpPr>
        <p:spPr bwMode="auto">
          <a:xfrm flipH="1">
            <a:off x="4224339" y="2133601"/>
            <a:ext cx="935037" cy="3587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GB"/>
          </a:p>
        </p:txBody>
      </p:sp>
      <p:sp>
        <p:nvSpPr>
          <p:cNvPr id="130076" name="Line 28"/>
          <p:cNvSpPr>
            <a:spLocks noChangeShapeType="1"/>
          </p:cNvSpPr>
          <p:nvPr/>
        </p:nvSpPr>
        <p:spPr bwMode="auto">
          <a:xfrm flipH="1">
            <a:off x="6311901" y="3357563"/>
            <a:ext cx="1439863" cy="576262"/>
          </a:xfrm>
          <a:prstGeom prst="line">
            <a:avLst/>
          </a:prstGeom>
          <a:noFill/>
          <a:ln w="12700" cap="rnd">
            <a:solidFill>
              <a:schemeClr val="tx1"/>
            </a:solidFill>
            <a:prstDash val="sysDot"/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GB"/>
          </a:p>
        </p:txBody>
      </p:sp>
      <p:sp>
        <p:nvSpPr>
          <p:cNvPr id="130077" name="Line 29"/>
          <p:cNvSpPr>
            <a:spLocks noChangeShapeType="1"/>
          </p:cNvSpPr>
          <p:nvPr/>
        </p:nvSpPr>
        <p:spPr bwMode="auto">
          <a:xfrm flipH="1">
            <a:off x="6672263" y="3357564"/>
            <a:ext cx="1079500" cy="1366837"/>
          </a:xfrm>
          <a:prstGeom prst="line">
            <a:avLst/>
          </a:prstGeom>
          <a:noFill/>
          <a:ln w="12700" cap="rnd">
            <a:solidFill>
              <a:schemeClr val="tx1"/>
            </a:solidFill>
            <a:prstDash val="sysDot"/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GB"/>
          </a:p>
        </p:txBody>
      </p:sp>
      <p:sp>
        <p:nvSpPr>
          <p:cNvPr id="130078" name="Text Box 30"/>
          <p:cNvSpPr txBox="1">
            <a:spLocks noChangeArrowheads="1"/>
          </p:cNvSpPr>
          <p:nvPr/>
        </p:nvSpPr>
        <p:spPr bwMode="auto">
          <a:xfrm>
            <a:off x="7732713" y="2460626"/>
            <a:ext cx="1840568" cy="646331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42900" indent="-342900"/>
            <a:r>
              <a:rPr lang="en-GB"/>
              <a:t>What happens</a:t>
            </a:r>
          </a:p>
          <a:p>
            <a:pPr marL="342900" indent="-342900"/>
            <a:r>
              <a:rPr lang="en-GB"/>
              <a:t>here?</a:t>
            </a:r>
          </a:p>
        </p:txBody>
      </p:sp>
      <p:sp>
        <p:nvSpPr>
          <p:cNvPr id="130079" name="Text Box 31"/>
          <p:cNvSpPr txBox="1">
            <a:spLocks noChangeArrowheads="1"/>
          </p:cNvSpPr>
          <p:nvPr/>
        </p:nvSpPr>
        <p:spPr bwMode="auto">
          <a:xfrm>
            <a:off x="2279651" y="4508501"/>
            <a:ext cx="957313" cy="646331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42900" indent="-342900"/>
            <a:r>
              <a:rPr lang="en-GB"/>
              <a:t>cd</a:t>
            </a:r>
          </a:p>
          <a:p>
            <a:pPr marL="342900" indent="-342900"/>
            <a:r>
              <a:rPr lang="en-GB"/>
              <a:t>cdacd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Non-Deterministic Automata</a:t>
            </a:r>
          </a:p>
        </p:txBody>
      </p:sp>
      <p:sp>
        <p:nvSpPr>
          <p:cNvPr id="20582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GB" sz="3200"/>
              <a:t>In deterministic automata, there can never be two transitions to different state for the same input symbol.</a:t>
            </a:r>
          </a:p>
          <a:p>
            <a:endParaRPr lang="en-GB" sz="3200"/>
          </a:p>
          <a:p>
            <a:r>
              <a:rPr lang="en-GB" sz="3200"/>
              <a:t>If there are more than one transition to different states for the same input symbol, we call it a non-deterministic automata.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7950B-4A9B-495B-90E9-F40F3D109E68}" type="slidenum">
              <a:rPr lang="en-GB"/>
              <a:pPr/>
              <a:t>17</a:t>
            </a:fld>
            <a:endParaRPr lang="en-GB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800"/>
              <a:t>Deterministic FAs and </a:t>
            </a:r>
            <a:br>
              <a:rPr lang="en-GB" sz="3800"/>
            </a:br>
            <a:r>
              <a:rPr lang="en-GB" sz="3800"/>
              <a:t>Non-Deterministic FAs</a:t>
            </a:r>
          </a:p>
        </p:txBody>
      </p:sp>
      <p:sp>
        <p:nvSpPr>
          <p:cNvPr id="18841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ctr">
              <a:buFont typeface="Wingdings" pitchFamily="2" charset="2"/>
              <a:buNone/>
            </a:pPr>
            <a:endParaRPr lang="en-GB"/>
          </a:p>
          <a:p>
            <a:pPr algn="ctr">
              <a:buFont typeface="Wingdings" pitchFamily="2" charset="2"/>
              <a:buNone/>
            </a:pPr>
            <a:r>
              <a:rPr lang="en-GB" sz="3200"/>
              <a:t>For every</a:t>
            </a:r>
          </a:p>
          <a:p>
            <a:pPr algn="ctr">
              <a:buFont typeface="Wingdings" pitchFamily="2" charset="2"/>
              <a:buNone/>
            </a:pPr>
            <a:r>
              <a:rPr lang="en-GB" sz="3200"/>
              <a:t>non-deterministic FA (NFA)</a:t>
            </a:r>
          </a:p>
          <a:p>
            <a:pPr algn="ctr">
              <a:buFont typeface="Wingdings" pitchFamily="2" charset="2"/>
              <a:buNone/>
            </a:pPr>
            <a:r>
              <a:rPr lang="en-GB" sz="3200"/>
              <a:t>there is a</a:t>
            </a:r>
          </a:p>
          <a:p>
            <a:pPr algn="ctr">
              <a:buFont typeface="Wingdings" pitchFamily="2" charset="2"/>
              <a:buNone/>
            </a:pPr>
            <a:r>
              <a:rPr lang="en-GB" sz="3200"/>
              <a:t>deterministic FA (DFA)</a:t>
            </a:r>
          </a:p>
          <a:p>
            <a:pPr algn="ctr">
              <a:buFont typeface="Wingdings" pitchFamily="2" charset="2"/>
              <a:buNone/>
            </a:pPr>
            <a:r>
              <a:rPr lang="en-GB" sz="3200"/>
              <a:t>which accepts</a:t>
            </a:r>
          </a:p>
          <a:p>
            <a:pPr algn="ctr">
              <a:buFont typeface="Wingdings" pitchFamily="2" charset="2"/>
              <a:buNone/>
            </a:pPr>
            <a:r>
              <a:rPr lang="en-GB" sz="3200"/>
              <a:t>the same language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B719E-DAF8-44B5-B35D-205A73833CA5}" type="slidenum">
              <a:rPr lang="en-GB"/>
              <a:pPr/>
              <a:t>18</a:t>
            </a:fld>
            <a:endParaRPr lang="en-GB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A Simple Example</a:t>
            </a:r>
          </a:p>
        </p:txBody>
      </p:sp>
      <p:sp>
        <p:nvSpPr>
          <p:cNvPr id="2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1F9252-76C8-4A1D-A8A1-C78330EA6228}" type="slidenum">
              <a:rPr lang="en-GB"/>
              <a:pPr/>
              <a:t>19</a:t>
            </a:fld>
            <a:endParaRPr lang="en-GB"/>
          </a:p>
        </p:txBody>
      </p:sp>
      <p:sp>
        <p:nvSpPr>
          <p:cNvPr id="189444" name="Oval 4"/>
          <p:cNvSpPr>
            <a:spLocks noChangeArrowheads="1"/>
          </p:cNvSpPr>
          <p:nvPr/>
        </p:nvSpPr>
        <p:spPr bwMode="auto">
          <a:xfrm>
            <a:off x="3432176" y="2781300"/>
            <a:ext cx="1008063" cy="863600"/>
          </a:xfrm>
          <a:prstGeom prst="ellipse">
            <a:avLst/>
          </a:prstGeom>
          <a:noFill/>
          <a:ln w="25400" algn="ctr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GB"/>
          </a:p>
        </p:txBody>
      </p:sp>
      <p:sp>
        <p:nvSpPr>
          <p:cNvPr id="189445" name="Oval 5"/>
          <p:cNvSpPr>
            <a:spLocks noChangeArrowheads="1"/>
          </p:cNvSpPr>
          <p:nvPr/>
        </p:nvSpPr>
        <p:spPr bwMode="auto">
          <a:xfrm>
            <a:off x="5375276" y="1916113"/>
            <a:ext cx="1008063" cy="863600"/>
          </a:xfrm>
          <a:prstGeom prst="ellipse">
            <a:avLst/>
          </a:prstGeom>
          <a:noFill/>
          <a:ln w="25400" algn="ctr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GB"/>
          </a:p>
        </p:txBody>
      </p:sp>
      <p:sp>
        <p:nvSpPr>
          <p:cNvPr id="189446" name="Oval 6"/>
          <p:cNvSpPr>
            <a:spLocks noChangeArrowheads="1"/>
          </p:cNvSpPr>
          <p:nvPr/>
        </p:nvSpPr>
        <p:spPr bwMode="auto">
          <a:xfrm>
            <a:off x="3432176" y="4797425"/>
            <a:ext cx="1008063" cy="863600"/>
          </a:xfrm>
          <a:prstGeom prst="ellipse">
            <a:avLst/>
          </a:prstGeom>
          <a:noFill/>
          <a:ln w="25400" algn="ctr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GB"/>
          </a:p>
        </p:txBody>
      </p:sp>
      <p:sp>
        <p:nvSpPr>
          <p:cNvPr id="189447" name="AutoShape 7"/>
          <p:cNvSpPr>
            <a:spLocks noChangeArrowheads="1"/>
          </p:cNvSpPr>
          <p:nvPr/>
        </p:nvSpPr>
        <p:spPr bwMode="auto">
          <a:xfrm>
            <a:off x="5591175" y="4797425"/>
            <a:ext cx="1009650" cy="863600"/>
          </a:xfrm>
          <a:custGeom>
            <a:avLst/>
            <a:gdLst>
              <a:gd name="G0" fmla="+- 1903 0 0"/>
              <a:gd name="G1" fmla="+- 21600 0 1903"/>
              <a:gd name="G2" fmla="+- 21600 0 1903"/>
              <a:gd name="G3" fmla="*/ G0 2929 10000"/>
              <a:gd name="G4" fmla="+- 21600 0 G3"/>
              <a:gd name="G5" fmla="+- 21600 0 G3"/>
              <a:gd name="T0" fmla="*/ 10800 w 21600"/>
              <a:gd name="T1" fmla="*/ 0 h 21600"/>
              <a:gd name="T2" fmla="*/ 3163 w 21600"/>
              <a:gd name="T3" fmla="*/ 3163 h 21600"/>
              <a:gd name="T4" fmla="*/ 0 w 21600"/>
              <a:gd name="T5" fmla="*/ 10800 h 21600"/>
              <a:gd name="T6" fmla="*/ 3163 w 21600"/>
              <a:gd name="T7" fmla="*/ 18437 h 21600"/>
              <a:gd name="T8" fmla="*/ 10800 w 21600"/>
              <a:gd name="T9" fmla="*/ 21600 h 21600"/>
              <a:gd name="T10" fmla="*/ 18437 w 21600"/>
              <a:gd name="T11" fmla="*/ 18437 h 21600"/>
              <a:gd name="T12" fmla="*/ 21600 w 21600"/>
              <a:gd name="T13" fmla="*/ 10800 h 21600"/>
              <a:gd name="T14" fmla="*/ 18437 w 21600"/>
              <a:gd name="T15" fmla="*/ 3163 h 21600"/>
              <a:gd name="T16" fmla="*/ 3163 w 21600"/>
              <a:gd name="T17" fmla="*/ 3163 h 21600"/>
              <a:gd name="T18" fmla="*/ 18437 w 21600"/>
              <a:gd name="T19" fmla="*/ 184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903" y="10800"/>
                </a:moveTo>
                <a:cubicBezTo>
                  <a:pt x="1903" y="15714"/>
                  <a:pt x="5886" y="19697"/>
                  <a:pt x="10800" y="19697"/>
                </a:cubicBezTo>
                <a:cubicBezTo>
                  <a:pt x="15714" y="19697"/>
                  <a:pt x="19697" y="15714"/>
                  <a:pt x="19697" y="10800"/>
                </a:cubicBezTo>
                <a:cubicBezTo>
                  <a:pt x="19697" y="5886"/>
                  <a:pt x="15714" y="1903"/>
                  <a:pt x="10800" y="1903"/>
                </a:cubicBezTo>
                <a:cubicBezTo>
                  <a:pt x="5886" y="1903"/>
                  <a:pt x="1903" y="5886"/>
                  <a:pt x="1903" y="10800"/>
                </a:cubicBezTo>
                <a:close/>
              </a:path>
            </a:pathLst>
          </a:custGeom>
          <a:noFill/>
          <a:ln w="25400" algn="ctr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GB"/>
          </a:p>
        </p:txBody>
      </p:sp>
      <p:sp>
        <p:nvSpPr>
          <p:cNvPr id="189448" name="AutoShape 8"/>
          <p:cNvSpPr>
            <a:spLocks noChangeArrowheads="1"/>
          </p:cNvSpPr>
          <p:nvPr/>
        </p:nvSpPr>
        <p:spPr bwMode="auto">
          <a:xfrm>
            <a:off x="7535863" y="4724400"/>
            <a:ext cx="1009650" cy="863600"/>
          </a:xfrm>
          <a:custGeom>
            <a:avLst/>
            <a:gdLst>
              <a:gd name="G0" fmla="+- 1903 0 0"/>
              <a:gd name="G1" fmla="+- 21600 0 1903"/>
              <a:gd name="G2" fmla="+- 21600 0 1903"/>
              <a:gd name="G3" fmla="*/ G0 2929 10000"/>
              <a:gd name="G4" fmla="+- 21600 0 G3"/>
              <a:gd name="G5" fmla="+- 21600 0 G3"/>
              <a:gd name="T0" fmla="*/ 10800 w 21600"/>
              <a:gd name="T1" fmla="*/ 0 h 21600"/>
              <a:gd name="T2" fmla="*/ 3163 w 21600"/>
              <a:gd name="T3" fmla="*/ 3163 h 21600"/>
              <a:gd name="T4" fmla="*/ 0 w 21600"/>
              <a:gd name="T5" fmla="*/ 10800 h 21600"/>
              <a:gd name="T6" fmla="*/ 3163 w 21600"/>
              <a:gd name="T7" fmla="*/ 18437 h 21600"/>
              <a:gd name="T8" fmla="*/ 10800 w 21600"/>
              <a:gd name="T9" fmla="*/ 21600 h 21600"/>
              <a:gd name="T10" fmla="*/ 18437 w 21600"/>
              <a:gd name="T11" fmla="*/ 18437 h 21600"/>
              <a:gd name="T12" fmla="*/ 21600 w 21600"/>
              <a:gd name="T13" fmla="*/ 10800 h 21600"/>
              <a:gd name="T14" fmla="*/ 18437 w 21600"/>
              <a:gd name="T15" fmla="*/ 3163 h 21600"/>
              <a:gd name="T16" fmla="*/ 3163 w 21600"/>
              <a:gd name="T17" fmla="*/ 3163 h 21600"/>
              <a:gd name="T18" fmla="*/ 18437 w 21600"/>
              <a:gd name="T19" fmla="*/ 184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903" y="10800"/>
                </a:moveTo>
                <a:cubicBezTo>
                  <a:pt x="1903" y="15714"/>
                  <a:pt x="5886" y="19697"/>
                  <a:pt x="10800" y="19697"/>
                </a:cubicBezTo>
                <a:cubicBezTo>
                  <a:pt x="15714" y="19697"/>
                  <a:pt x="19697" y="15714"/>
                  <a:pt x="19697" y="10800"/>
                </a:cubicBezTo>
                <a:cubicBezTo>
                  <a:pt x="19697" y="5886"/>
                  <a:pt x="15714" y="1903"/>
                  <a:pt x="10800" y="1903"/>
                </a:cubicBezTo>
                <a:cubicBezTo>
                  <a:pt x="5886" y="1903"/>
                  <a:pt x="1903" y="5886"/>
                  <a:pt x="1903" y="10800"/>
                </a:cubicBezTo>
                <a:close/>
              </a:path>
            </a:pathLst>
          </a:custGeom>
          <a:noFill/>
          <a:ln w="25400" algn="ctr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GB"/>
          </a:p>
        </p:txBody>
      </p:sp>
      <p:sp>
        <p:nvSpPr>
          <p:cNvPr id="189449" name="AutoShape 9"/>
          <p:cNvSpPr>
            <a:spLocks noChangeArrowheads="1"/>
          </p:cNvSpPr>
          <p:nvPr/>
        </p:nvSpPr>
        <p:spPr bwMode="auto">
          <a:xfrm>
            <a:off x="7248525" y="2781300"/>
            <a:ext cx="1009650" cy="863600"/>
          </a:xfrm>
          <a:custGeom>
            <a:avLst/>
            <a:gdLst>
              <a:gd name="G0" fmla="+- 1903 0 0"/>
              <a:gd name="G1" fmla="+- 21600 0 1903"/>
              <a:gd name="G2" fmla="+- 21600 0 1903"/>
              <a:gd name="G3" fmla="*/ G0 2929 10000"/>
              <a:gd name="G4" fmla="+- 21600 0 G3"/>
              <a:gd name="G5" fmla="+- 21600 0 G3"/>
              <a:gd name="T0" fmla="*/ 10800 w 21600"/>
              <a:gd name="T1" fmla="*/ 0 h 21600"/>
              <a:gd name="T2" fmla="*/ 3163 w 21600"/>
              <a:gd name="T3" fmla="*/ 3163 h 21600"/>
              <a:gd name="T4" fmla="*/ 0 w 21600"/>
              <a:gd name="T5" fmla="*/ 10800 h 21600"/>
              <a:gd name="T6" fmla="*/ 3163 w 21600"/>
              <a:gd name="T7" fmla="*/ 18437 h 21600"/>
              <a:gd name="T8" fmla="*/ 10800 w 21600"/>
              <a:gd name="T9" fmla="*/ 21600 h 21600"/>
              <a:gd name="T10" fmla="*/ 18437 w 21600"/>
              <a:gd name="T11" fmla="*/ 18437 h 21600"/>
              <a:gd name="T12" fmla="*/ 21600 w 21600"/>
              <a:gd name="T13" fmla="*/ 10800 h 21600"/>
              <a:gd name="T14" fmla="*/ 18437 w 21600"/>
              <a:gd name="T15" fmla="*/ 3163 h 21600"/>
              <a:gd name="T16" fmla="*/ 3163 w 21600"/>
              <a:gd name="T17" fmla="*/ 3163 h 21600"/>
              <a:gd name="T18" fmla="*/ 18437 w 21600"/>
              <a:gd name="T19" fmla="*/ 184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903" y="10800"/>
                </a:moveTo>
                <a:cubicBezTo>
                  <a:pt x="1903" y="15714"/>
                  <a:pt x="5886" y="19697"/>
                  <a:pt x="10800" y="19697"/>
                </a:cubicBezTo>
                <a:cubicBezTo>
                  <a:pt x="15714" y="19697"/>
                  <a:pt x="19697" y="15714"/>
                  <a:pt x="19697" y="10800"/>
                </a:cubicBezTo>
                <a:cubicBezTo>
                  <a:pt x="19697" y="5886"/>
                  <a:pt x="15714" y="1903"/>
                  <a:pt x="10800" y="1903"/>
                </a:cubicBezTo>
                <a:cubicBezTo>
                  <a:pt x="5886" y="1903"/>
                  <a:pt x="1903" y="5886"/>
                  <a:pt x="1903" y="10800"/>
                </a:cubicBezTo>
                <a:close/>
              </a:path>
            </a:pathLst>
          </a:custGeom>
          <a:noFill/>
          <a:ln w="25400" algn="ctr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GB"/>
          </a:p>
        </p:txBody>
      </p:sp>
      <p:sp>
        <p:nvSpPr>
          <p:cNvPr id="189450" name="Line 10"/>
          <p:cNvSpPr>
            <a:spLocks noChangeShapeType="1"/>
          </p:cNvSpPr>
          <p:nvPr/>
        </p:nvSpPr>
        <p:spPr bwMode="auto">
          <a:xfrm>
            <a:off x="3071813" y="3213100"/>
            <a:ext cx="36036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GB"/>
          </a:p>
        </p:txBody>
      </p:sp>
      <p:sp>
        <p:nvSpPr>
          <p:cNvPr id="189451" name="Line 11"/>
          <p:cNvSpPr>
            <a:spLocks noChangeShapeType="1"/>
          </p:cNvSpPr>
          <p:nvPr/>
        </p:nvSpPr>
        <p:spPr bwMode="auto">
          <a:xfrm>
            <a:off x="3071813" y="5300663"/>
            <a:ext cx="36036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GB"/>
          </a:p>
        </p:txBody>
      </p:sp>
      <p:sp>
        <p:nvSpPr>
          <p:cNvPr id="189452" name="Line 12"/>
          <p:cNvSpPr>
            <a:spLocks noChangeShapeType="1"/>
          </p:cNvSpPr>
          <p:nvPr/>
        </p:nvSpPr>
        <p:spPr bwMode="auto">
          <a:xfrm>
            <a:off x="4440239" y="5300663"/>
            <a:ext cx="1150937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GB"/>
          </a:p>
        </p:txBody>
      </p:sp>
      <p:sp>
        <p:nvSpPr>
          <p:cNvPr id="189453" name="Line 13"/>
          <p:cNvSpPr>
            <a:spLocks noChangeShapeType="1"/>
          </p:cNvSpPr>
          <p:nvPr/>
        </p:nvSpPr>
        <p:spPr bwMode="auto">
          <a:xfrm>
            <a:off x="6600825" y="5300663"/>
            <a:ext cx="935038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GB"/>
          </a:p>
        </p:txBody>
      </p:sp>
      <p:sp>
        <p:nvSpPr>
          <p:cNvPr id="189454" name="Line 14"/>
          <p:cNvSpPr>
            <a:spLocks noChangeShapeType="1"/>
          </p:cNvSpPr>
          <p:nvPr/>
        </p:nvSpPr>
        <p:spPr bwMode="auto">
          <a:xfrm flipV="1">
            <a:off x="4295775" y="2420939"/>
            <a:ext cx="1079500" cy="50323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GB"/>
          </a:p>
        </p:txBody>
      </p:sp>
      <p:sp>
        <p:nvSpPr>
          <p:cNvPr id="189455" name="Line 15"/>
          <p:cNvSpPr>
            <a:spLocks noChangeShapeType="1"/>
          </p:cNvSpPr>
          <p:nvPr/>
        </p:nvSpPr>
        <p:spPr bwMode="auto">
          <a:xfrm>
            <a:off x="6383339" y="2420938"/>
            <a:ext cx="936625" cy="57626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GB"/>
          </a:p>
        </p:txBody>
      </p:sp>
      <p:sp>
        <p:nvSpPr>
          <p:cNvPr id="189456" name="Line 16"/>
          <p:cNvSpPr>
            <a:spLocks noChangeShapeType="1"/>
          </p:cNvSpPr>
          <p:nvPr/>
        </p:nvSpPr>
        <p:spPr bwMode="auto">
          <a:xfrm>
            <a:off x="4440239" y="3213100"/>
            <a:ext cx="2808287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GB"/>
          </a:p>
        </p:txBody>
      </p:sp>
      <p:sp>
        <p:nvSpPr>
          <p:cNvPr id="189457" name="Text Box 17"/>
          <p:cNvSpPr txBox="1">
            <a:spLocks noChangeArrowheads="1"/>
          </p:cNvSpPr>
          <p:nvPr/>
        </p:nvSpPr>
        <p:spPr bwMode="auto">
          <a:xfrm>
            <a:off x="6816725" y="4797425"/>
            <a:ext cx="341760" cy="369332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42900" indent="-342900"/>
            <a:r>
              <a:rPr lang="en-GB"/>
              <a:t>b</a:t>
            </a:r>
          </a:p>
        </p:txBody>
      </p:sp>
      <p:sp>
        <p:nvSpPr>
          <p:cNvPr id="189458" name="Text Box 18"/>
          <p:cNvSpPr txBox="1">
            <a:spLocks noChangeArrowheads="1"/>
          </p:cNvSpPr>
          <p:nvPr/>
        </p:nvSpPr>
        <p:spPr bwMode="auto">
          <a:xfrm>
            <a:off x="3771900" y="2965450"/>
            <a:ext cx="312906" cy="369332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42900" indent="-342900"/>
            <a:r>
              <a:rPr lang="en-GB"/>
              <a:t>1</a:t>
            </a:r>
          </a:p>
        </p:txBody>
      </p:sp>
      <p:sp>
        <p:nvSpPr>
          <p:cNvPr id="189459" name="Text Box 19"/>
          <p:cNvSpPr txBox="1">
            <a:spLocks noChangeArrowheads="1"/>
          </p:cNvSpPr>
          <p:nvPr/>
        </p:nvSpPr>
        <p:spPr bwMode="auto">
          <a:xfrm>
            <a:off x="4656138" y="4797425"/>
            <a:ext cx="341760" cy="369332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42900" indent="-342900"/>
            <a:r>
              <a:rPr lang="en-GB"/>
              <a:t>a</a:t>
            </a:r>
          </a:p>
        </p:txBody>
      </p:sp>
      <p:sp>
        <p:nvSpPr>
          <p:cNvPr id="189460" name="Text Box 20"/>
          <p:cNvSpPr txBox="1">
            <a:spLocks noChangeArrowheads="1"/>
          </p:cNvSpPr>
          <p:nvPr/>
        </p:nvSpPr>
        <p:spPr bwMode="auto">
          <a:xfrm>
            <a:off x="6816725" y="2276475"/>
            <a:ext cx="341760" cy="369332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42900" indent="-342900"/>
            <a:r>
              <a:rPr lang="en-GB"/>
              <a:t>b</a:t>
            </a:r>
          </a:p>
        </p:txBody>
      </p:sp>
      <p:sp>
        <p:nvSpPr>
          <p:cNvPr id="189461" name="Text Box 21"/>
          <p:cNvSpPr txBox="1">
            <a:spLocks noChangeArrowheads="1"/>
          </p:cNvSpPr>
          <p:nvPr/>
        </p:nvSpPr>
        <p:spPr bwMode="auto">
          <a:xfrm>
            <a:off x="4440238" y="2276475"/>
            <a:ext cx="341760" cy="369332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42900" indent="-342900"/>
            <a:r>
              <a:rPr lang="en-GB"/>
              <a:t>a</a:t>
            </a:r>
          </a:p>
        </p:txBody>
      </p:sp>
      <p:sp>
        <p:nvSpPr>
          <p:cNvPr id="189462" name="Text Box 22"/>
          <p:cNvSpPr txBox="1">
            <a:spLocks noChangeArrowheads="1"/>
          </p:cNvSpPr>
          <p:nvPr/>
        </p:nvSpPr>
        <p:spPr bwMode="auto">
          <a:xfrm>
            <a:off x="5591175" y="3213100"/>
            <a:ext cx="341760" cy="369332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42900" indent="-342900"/>
            <a:r>
              <a:rPr lang="en-GB"/>
              <a:t>a</a:t>
            </a:r>
          </a:p>
        </p:txBody>
      </p:sp>
      <p:sp>
        <p:nvSpPr>
          <p:cNvPr id="189463" name="Text Box 23"/>
          <p:cNvSpPr txBox="1">
            <a:spLocks noChangeArrowheads="1"/>
          </p:cNvSpPr>
          <p:nvPr/>
        </p:nvSpPr>
        <p:spPr bwMode="auto">
          <a:xfrm>
            <a:off x="5664200" y="2060575"/>
            <a:ext cx="312906" cy="369332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42900" indent="-342900"/>
            <a:r>
              <a:rPr lang="en-GB"/>
              <a:t>2</a:t>
            </a:r>
          </a:p>
        </p:txBody>
      </p:sp>
      <p:sp>
        <p:nvSpPr>
          <p:cNvPr id="189464" name="Text Box 24"/>
          <p:cNvSpPr txBox="1">
            <a:spLocks noChangeArrowheads="1"/>
          </p:cNvSpPr>
          <p:nvPr/>
        </p:nvSpPr>
        <p:spPr bwMode="auto">
          <a:xfrm>
            <a:off x="7535863" y="2924175"/>
            <a:ext cx="312906" cy="369332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42900" indent="-342900"/>
            <a:r>
              <a:rPr lang="en-GB"/>
              <a:t>3</a:t>
            </a:r>
          </a:p>
        </p:txBody>
      </p:sp>
      <p:sp>
        <p:nvSpPr>
          <p:cNvPr id="189465" name="Text Box 25"/>
          <p:cNvSpPr txBox="1">
            <a:spLocks noChangeArrowheads="1"/>
          </p:cNvSpPr>
          <p:nvPr/>
        </p:nvSpPr>
        <p:spPr bwMode="auto">
          <a:xfrm>
            <a:off x="8812214" y="2028825"/>
            <a:ext cx="639919" cy="369332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42900" indent="-342900"/>
            <a:r>
              <a:rPr lang="en-GB"/>
              <a:t>NFA</a:t>
            </a:r>
          </a:p>
        </p:txBody>
      </p:sp>
      <p:sp>
        <p:nvSpPr>
          <p:cNvPr id="189466" name="Text Box 26"/>
          <p:cNvSpPr txBox="1">
            <a:spLocks noChangeArrowheads="1"/>
          </p:cNvSpPr>
          <p:nvPr/>
        </p:nvSpPr>
        <p:spPr bwMode="auto">
          <a:xfrm>
            <a:off x="8904289" y="4365625"/>
            <a:ext cx="639919" cy="369332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42900" indent="-342900"/>
            <a:r>
              <a:rPr lang="en-GB"/>
              <a:t>DFA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2A5CBE-8AF9-4E4B-9A8E-1446429DE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448EB4-BF1A-417F-9776-123A180EDB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0626"/>
            <a:ext cx="10515600" cy="4641574"/>
          </a:xfrm>
        </p:spPr>
        <p:txBody>
          <a:bodyPr/>
          <a:lstStyle/>
          <a:p>
            <a:r>
              <a:rPr lang="en-US" dirty="0"/>
              <a:t>String and languages</a:t>
            </a:r>
          </a:p>
        </p:txBody>
      </p: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043D4896-153F-42E0-BA9C-79BA4EFD305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38200" y="2139273"/>
            <a:ext cx="9478617" cy="4353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2828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Step by Step (1)</a:t>
            </a:r>
          </a:p>
        </p:txBody>
      </p:sp>
      <p:sp>
        <p:nvSpPr>
          <p:cNvPr id="2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05317D-94FF-4A5F-948C-3BD712852F24}" type="slidenum">
              <a:rPr lang="en-GB"/>
              <a:pPr/>
              <a:t>20</a:t>
            </a:fld>
            <a:endParaRPr lang="en-GB"/>
          </a:p>
        </p:txBody>
      </p:sp>
      <p:sp>
        <p:nvSpPr>
          <p:cNvPr id="190467" name="Oval 3"/>
          <p:cNvSpPr>
            <a:spLocks noChangeArrowheads="1"/>
          </p:cNvSpPr>
          <p:nvPr/>
        </p:nvSpPr>
        <p:spPr bwMode="auto">
          <a:xfrm>
            <a:off x="2784476" y="2709863"/>
            <a:ext cx="1008063" cy="863600"/>
          </a:xfrm>
          <a:prstGeom prst="ellipse">
            <a:avLst/>
          </a:prstGeom>
          <a:noFill/>
          <a:ln w="25400" algn="ctr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GB"/>
          </a:p>
        </p:txBody>
      </p:sp>
      <p:sp>
        <p:nvSpPr>
          <p:cNvPr id="190468" name="Oval 4"/>
          <p:cNvSpPr>
            <a:spLocks noChangeArrowheads="1"/>
          </p:cNvSpPr>
          <p:nvPr/>
        </p:nvSpPr>
        <p:spPr bwMode="auto">
          <a:xfrm>
            <a:off x="4727576" y="1844675"/>
            <a:ext cx="1008063" cy="863600"/>
          </a:xfrm>
          <a:prstGeom prst="ellipse">
            <a:avLst/>
          </a:prstGeom>
          <a:noFill/>
          <a:ln w="25400" algn="ctr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GB"/>
          </a:p>
        </p:txBody>
      </p:sp>
      <p:sp>
        <p:nvSpPr>
          <p:cNvPr id="190469" name="Oval 5"/>
          <p:cNvSpPr>
            <a:spLocks noChangeArrowheads="1"/>
          </p:cNvSpPr>
          <p:nvPr/>
        </p:nvSpPr>
        <p:spPr bwMode="auto">
          <a:xfrm>
            <a:off x="3432176" y="4797425"/>
            <a:ext cx="1008063" cy="863600"/>
          </a:xfrm>
          <a:prstGeom prst="ellipse">
            <a:avLst/>
          </a:prstGeom>
          <a:noFill/>
          <a:ln w="25400" algn="ctr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GB"/>
          </a:p>
        </p:txBody>
      </p:sp>
      <p:sp>
        <p:nvSpPr>
          <p:cNvPr id="190472" name="AutoShape 8"/>
          <p:cNvSpPr>
            <a:spLocks noChangeArrowheads="1"/>
          </p:cNvSpPr>
          <p:nvPr/>
        </p:nvSpPr>
        <p:spPr bwMode="auto">
          <a:xfrm>
            <a:off x="6600825" y="2709863"/>
            <a:ext cx="1009650" cy="863600"/>
          </a:xfrm>
          <a:custGeom>
            <a:avLst/>
            <a:gdLst>
              <a:gd name="G0" fmla="+- 1903 0 0"/>
              <a:gd name="G1" fmla="+- 21600 0 1903"/>
              <a:gd name="G2" fmla="+- 21600 0 1903"/>
              <a:gd name="G3" fmla="*/ G0 2929 10000"/>
              <a:gd name="G4" fmla="+- 21600 0 G3"/>
              <a:gd name="G5" fmla="+- 21600 0 G3"/>
              <a:gd name="T0" fmla="*/ 10800 w 21600"/>
              <a:gd name="T1" fmla="*/ 0 h 21600"/>
              <a:gd name="T2" fmla="*/ 3163 w 21600"/>
              <a:gd name="T3" fmla="*/ 3163 h 21600"/>
              <a:gd name="T4" fmla="*/ 0 w 21600"/>
              <a:gd name="T5" fmla="*/ 10800 h 21600"/>
              <a:gd name="T6" fmla="*/ 3163 w 21600"/>
              <a:gd name="T7" fmla="*/ 18437 h 21600"/>
              <a:gd name="T8" fmla="*/ 10800 w 21600"/>
              <a:gd name="T9" fmla="*/ 21600 h 21600"/>
              <a:gd name="T10" fmla="*/ 18437 w 21600"/>
              <a:gd name="T11" fmla="*/ 18437 h 21600"/>
              <a:gd name="T12" fmla="*/ 21600 w 21600"/>
              <a:gd name="T13" fmla="*/ 10800 h 21600"/>
              <a:gd name="T14" fmla="*/ 18437 w 21600"/>
              <a:gd name="T15" fmla="*/ 3163 h 21600"/>
              <a:gd name="T16" fmla="*/ 3163 w 21600"/>
              <a:gd name="T17" fmla="*/ 3163 h 21600"/>
              <a:gd name="T18" fmla="*/ 18437 w 21600"/>
              <a:gd name="T19" fmla="*/ 184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903" y="10800"/>
                </a:moveTo>
                <a:cubicBezTo>
                  <a:pt x="1903" y="15714"/>
                  <a:pt x="5886" y="19697"/>
                  <a:pt x="10800" y="19697"/>
                </a:cubicBezTo>
                <a:cubicBezTo>
                  <a:pt x="15714" y="19697"/>
                  <a:pt x="19697" y="15714"/>
                  <a:pt x="19697" y="10800"/>
                </a:cubicBezTo>
                <a:cubicBezTo>
                  <a:pt x="19697" y="5886"/>
                  <a:pt x="15714" y="1903"/>
                  <a:pt x="10800" y="1903"/>
                </a:cubicBezTo>
                <a:cubicBezTo>
                  <a:pt x="5886" y="1903"/>
                  <a:pt x="1903" y="5886"/>
                  <a:pt x="1903" y="10800"/>
                </a:cubicBezTo>
                <a:close/>
              </a:path>
            </a:pathLst>
          </a:custGeom>
          <a:noFill/>
          <a:ln w="25400" algn="ctr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GB"/>
          </a:p>
        </p:txBody>
      </p:sp>
      <p:sp>
        <p:nvSpPr>
          <p:cNvPr id="190473" name="Line 9"/>
          <p:cNvSpPr>
            <a:spLocks noChangeShapeType="1"/>
          </p:cNvSpPr>
          <p:nvPr/>
        </p:nvSpPr>
        <p:spPr bwMode="auto">
          <a:xfrm>
            <a:off x="2424113" y="3141664"/>
            <a:ext cx="360362" cy="15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GB"/>
          </a:p>
        </p:txBody>
      </p:sp>
      <p:sp>
        <p:nvSpPr>
          <p:cNvPr id="190474" name="Line 10"/>
          <p:cNvSpPr>
            <a:spLocks noChangeShapeType="1"/>
          </p:cNvSpPr>
          <p:nvPr/>
        </p:nvSpPr>
        <p:spPr bwMode="auto">
          <a:xfrm>
            <a:off x="3071813" y="5300663"/>
            <a:ext cx="36036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GB"/>
          </a:p>
        </p:txBody>
      </p:sp>
      <p:sp>
        <p:nvSpPr>
          <p:cNvPr id="190475" name="Line 11"/>
          <p:cNvSpPr>
            <a:spLocks noChangeShapeType="1"/>
          </p:cNvSpPr>
          <p:nvPr/>
        </p:nvSpPr>
        <p:spPr bwMode="auto">
          <a:xfrm>
            <a:off x="4440239" y="5300663"/>
            <a:ext cx="1150937" cy="0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GB"/>
          </a:p>
        </p:txBody>
      </p:sp>
      <p:sp>
        <p:nvSpPr>
          <p:cNvPr id="190477" name="Line 13"/>
          <p:cNvSpPr>
            <a:spLocks noChangeShapeType="1"/>
          </p:cNvSpPr>
          <p:nvPr/>
        </p:nvSpPr>
        <p:spPr bwMode="auto">
          <a:xfrm flipV="1">
            <a:off x="3648075" y="2349500"/>
            <a:ext cx="1079500" cy="503238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GB"/>
          </a:p>
        </p:txBody>
      </p:sp>
      <p:sp>
        <p:nvSpPr>
          <p:cNvPr id="190478" name="Line 14"/>
          <p:cNvSpPr>
            <a:spLocks noChangeShapeType="1"/>
          </p:cNvSpPr>
          <p:nvPr/>
        </p:nvSpPr>
        <p:spPr bwMode="auto">
          <a:xfrm>
            <a:off x="5735639" y="2349501"/>
            <a:ext cx="936625" cy="57626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GB"/>
          </a:p>
        </p:txBody>
      </p:sp>
      <p:sp>
        <p:nvSpPr>
          <p:cNvPr id="190479" name="Line 15"/>
          <p:cNvSpPr>
            <a:spLocks noChangeShapeType="1"/>
          </p:cNvSpPr>
          <p:nvPr/>
        </p:nvSpPr>
        <p:spPr bwMode="auto">
          <a:xfrm>
            <a:off x="3792539" y="3141664"/>
            <a:ext cx="2808287" cy="1587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GB"/>
          </a:p>
        </p:txBody>
      </p:sp>
      <p:sp>
        <p:nvSpPr>
          <p:cNvPr id="190481" name="Text Box 17"/>
          <p:cNvSpPr txBox="1">
            <a:spLocks noChangeArrowheads="1"/>
          </p:cNvSpPr>
          <p:nvPr/>
        </p:nvSpPr>
        <p:spPr bwMode="auto">
          <a:xfrm>
            <a:off x="3124200" y="2894013"/>
            <a:ext cx="312906" cy="369332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42900" indent="-342900"/>
            <a:r>
              <a:rPr lang="en-GB"/>
              <a:t>1</a:t>
            </a:r>
          </a:p>
        </p:txBody>
      </p:sp>
      <p:sp>
        <p:nvSpPr>
          <p:cNvPr id="190482" name="Text Box 18"/>
          <p:cNvSpPr txBox="1">
            <a:spLocks noChangeArrowheads="1"/>
          </p:cNvSpPr>
          <p:nvPr/>
        </p:nvSpPr>
        <p:spPr bwMode="auto">
          <a:xfrm>
            <a:off x="4656138" y="4797425"/>
            <a:ext cx="341760" cy="369332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42900" indent="-342900"/>
            <a:r>
              <a:rPr lang="en-GB"/>
              <a:t>a</a:t>
            </a:r>
          </a:p>
        </p:txBody>
      </p:sp>
      <p:sp>
        <p:nvSpPr>
          <p:cNvPr id="190483" name="Text Box 19"/>
          <p:cNvSpPr txBox="1">
            <a:spLocks noChangeArrowheads="1"/>
          </p:cNvSpPr>
          <p:nvPr/>
        </p:nvSpPr>
        <p:spPr bwMode="auto">
          <a:xfrm>
            <a:off x="6169025" y="2205038"/>
            <a:ext cx="341760" cy="369332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42900" indent="-342900"/>
            <a:r>
              <a:rPr lang="en-GB"/>
              <a:t>b</a:t>
            </a:r>
          </a:p>
        </p:txBody>
      </p:sp>
      <p:sp>
        <p:nvSpPr>
          <p:cNvPr id="190484" name="Text Box 20"/>
          <p:cNvSpPr txBox="1">
            <a:spLocks noChangeArrowheads="1"/>
          </p:cNvSpPr>
          <p:nvPr/>
        </p:nvSpPr>
        <p:spPr bwMode="auto">
          <a:xfrm>
            <a:off x="3792538" y="2205038"/>
            <a:ext cx="341760" cy="369332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42900" indent="-342900"/>
            <a:r>
              <a:rPr lang="en-GB"/>
              <a:t>a</a:t>
            </a:r>
          </a:p>
        </p:txBody>
      </p:sp>
      <p:sp>
        <p:nvSpPr>
          <p:cNvPr id="190485" name="Text Box 21"/>
          <p:cNvSpPr txBox="1">
            <a:spLocks noChangeArrowheads="1"/>
          </p:cNvSpPr>
          <p:nvPr/>
        </p:nvSpPr>
        <p:spPr bwMode="auto">
          <a:xfrm>
            <a:off x="4943475" y="3141663"/>
            <a:ext cx="341760" cy="369332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42900" indent="-342900"/>
            <a:r>
              <a:rPr lang="en-GB"/>
              <a:t>a</a:t>
            </a:r>
          </a:p>
        </p:txBody>
      </p:sp>
      <p:sp>
        <p:nvSpPr>
          <p:cNvPr id="190486" name="Text Box 22"/>
          <p:cNvSpPr txBox="1">
            <a:spLocks noChangeArrowheads="1"/>
          </p:cNvSpPr>
          <p:nvPr/>
        </p:nvSpPr>
        <p:spPr bwMode="auto">
          <a:xfrm>
            <a:off x="5016500" y="1989138"/>
            <a:ext cx="312906" cy="369332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42900" indent="-342900"/>
            <a:r>
              <a:rPr lang="en-GB"/>
              <a:t>2</a:t>
            </a:r>
          </a:p>
        </p:txBody>
      </p:sp>
      <p:sp>
        <p:nvSpPr>
          <p:cNvPr id="190487" name="Text Box 23"/>
          <p:cNvSpPr txBox="1">
            <a:spLocks noChangeArrowheads="1"/>
          </p:cNvSpPr>
          <p:nvPr/>
        </p:nvSpPr>
        <p:spPr bwMode="auto">
          <a:xfrm>
            <a:off x="6888163" y="2852738"/>
            <a:ext cx="312906" cy="369332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42900" indent="-342900"/>
            <a:r>
              <a:rPr lang="en-GB"/>
              <a:t>3</a:t>
            </a:r>
          </a:p>
        </p:txBody>
      </p:sp>
      <p:sp>
        <p:nvSpPr>
          <p:cNvPr id="190488" name="Text Box 24"/>
          <p:cNvSpPr txBox="1">
            <a:spLocks noChangeArrowheads="1"/>
          </p:cNvSpPr>
          <p:nvPr/>
        </p:nvSpPr>
        <p:spPr bwMode="auto">
          <a:xfrm>
            <a:off x="7104064" y="1773238"/>
            <a:ext cx="639919" cy="369332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42900" indent="-342900"/>
            <a:r>
              <a:rPr lang="en-GB"/>
              <a:t>NFA</a:t>
            </a:r>
          </a:p>
        </p:txBody>
      </p:sp>
      <p:sp>
        <p:nvSpPr>
          <p:cNvPr id="190489" name="Text Box 25"/>
          <p:cNvSpPr txBox="1">
            <a:spLocks noChangeArrowheads="1"/>
          </p:cNvSpPr>
          <p:nvPr/>
        </p:nvSpPr>
        <p:spPr bwMode="auto">
          <a:xfrm>
            <a:off x="7032625" y="4221164"/>
            <a:ext cx="3240088" cy="646331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342900" indent="-342900"/>
            <a:r>
              <a:rPr lang="en-GB">
                <a:solidFill>
                  <a:srgbClr val="1B3871"/>
                </a:solidFill>
              </a:rPr>
              <a:t>after ‘a’, must be in</a:t>
            </a:r>
          </a:p>
          <a:p>
            <a:pPr marL="342900" indent="-342900"/>
            <a:r>
              <a:rPr lang="en-GB">
                <a:solidFill>
                  <a:srgbClr val="1B3871"/>
                </a:solidFill>
              </a:rPr>
              <a:t>state 2 or 3</a:t>
            </a:r>
          </a:p>
        </p:txBody>
      </p:sp>
      <p:sp>
        <p:nvSpPr>
          <p:cNvPr id="190490" name="Text Box 26"/>
          <p:cNvSpPr txBox="1">
            <a:spLocks noChangeArrowheads="1"/>
          </p:cNvSpPr>
          <p:nvPr/>
        </p:nvSpPr>
        <p:spPr bwMode="auto">
          <a:xfrm>
            <a:off x="5519739" y="4941888"/>
            <a:ext cx="1152525" cy="369332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342900" indent="-342900"/>
            <a:r>
              <a:rPr lang="en-GB"/>
              <a:t>{ 2,3 }</a:t>
            </a:r>
          </a:p>
        </p:txBody>
      </p:sp>
      <p:sp>
        <p:nvSpPr>
          <p:cNvPr id="190491" name="Text Box 27"/>
          <p:cNvSpPr txBox="1">
            <a:spLocks noChangeArrowheads="1"/>
          </p:cNvSpPr>
          <p:nvPr/>
        </p:nvSpPr>
        <p:spPr bwMode="auto">
          <a:xfrm>
            <a:off x="3503614" y="4941888"/>
            <a:ext cx="936625" cy="369332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342900" indent="-342900"/>
            <a:r>
              <a:rPr lang="en-GB"/>
              <a:t>{ 1 }</a:t>
            </a:r>
          </a:p>
        </p:txBody>
      </p:sp>
      <p:sp>
        <p:nvSpPr>
          <p:cNvPr id="190492" name="Oval 28"/>
          <p:cNvSpPr>
            <a:spLocks noChangeArrowheads="1"/>
          </p:cNvSpPr>
          <p:nvPr/>
        </p:nvSpPr>
        <p:spPr bwMode="auto">
          <a:xfrm>
            <a:off x="5591176" y="4797425"/>
            <a:ext cx="1008063" cy="863600"/>
          </a:xfrm>
          <a:prstGeom prst="ellipse">
            <a:avLst/>
          </a:prstGeom>
          <a:noFill/>
          <a:ln w="25400" algn="ctr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GB"/>
          </a:p>
        </p:txBody>
      </p:sp>
      <p:sp>
        <p:nvSpPr>
          <p:cNvPr id="190493" name="Rectangle 29"/>
          <p:cNvSpPr>
            <a:spLocks noChangeArrowheads="1"/>
          </p:cNvSpPr>
          <p:nvPr/>
        </p:nvSpPr>
        <p:spPr bwMode="auto">
          <a:xfrm>
            <a:off x="2351089" y="1700214"/>
            <a:ext cx="5832475" cy="2016125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GB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Step by Step (2)</a:t>
            </a:r>
          </a:p>
        </p:txBody>
      </p:sp>
      <p:sp>
        <p:nvSpPr>
          <p:cNvPr id="3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5A562-66C5-45D6-84C6-466332EED536}" type="slidenum">
              <a:rPr lang="en-GB"/>
              <a:pPr/>
              <a:t>21</a:t>
            </a:fld>
            <a:endParaRPr lang="en-GB"/>
          </a:p>
        </p:txBody>
      </p:sp>
      <p:sp>
        <p:nvSpPr>
          <p:cNvPr id="191491" name="Oval 3"/>
          <p:cNvSpPr>
            <a:spLocks noChangeArrowheads="1"/>
          </p:cNvSpPr>
          <p:nvPr/>
        </p:nvSpPr>
        <p:spPr bwMode="auto">
          <a:xfrm>
            <a:off x="2784476" y="2709863"/>
            <a:ext cx="1008063" cy="863600"/>
          </a:xfrm>
          <a:prstGeom prst="ellipse">
            <a:avLst/>
          </a:prstGeom>
          <a:noFill/>
          <a:ln w="25400" algn="ctr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GB"/>
          </a:p>
        </p:txBody>
      </p:sp>
      <p:sp>
        <p:nvSpPr>
          <p:cNvPr id="191492" name="Oval 4"/>
          <p:cNvSpPr>
            <a:spLocks noChangeArrowheads="1"/>
          </p:cNvSpPr>
          <p:nvPr/>
        </p:nvSpPr>
        <p:spPr bwMode="auto">
          <a:xfrm>
            <a:off x="4727576" y="1844675"/>
            <a:ext cx="1008063" cy="863600"/>
          </a:xfrm>
          <a:prstGeom prst="ellipse">
            <a:avLst/>
          </a:prstGeom>
          <a:noFill/>
          <a:ln w="25400" algn="ctr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GB"/>
          </a:p>
        </p:txBody>
      </p:sp>
      <p:sp>
        <p:nvSpPr>
          <p:cNvPr id="191493" name="Oval 5"/>
          <p:cNvSpPr>
            <a:spLocks noChangeArrowheads="1"/>
          </p:cNvSpPr>
          <p:nvPr/>
        </p:nvSpPr>
        <p:spPr bwMode="auto">
          <a:xfrm>
            <a:off x="3432176" y="4797425"/>
            <a:ext cx="1008063" cy="863600"/>
          </a:xfrm>
          <a:prstGeom prst="ellipse">
            <a:avLst/>
          </a:prstGeom>
          <a:noFill/>
          <a:ln w="25400" algn="ctr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GB"/>
          </a:p>
        </p:txBody>
      </p:sp>
      <p:sp>
        <p:nvSpPr>
          <p:cNvPr id="191494" name="AutoShape 6"/>
          <p:cNvSpPr>
            <a:spLocks noChangeArrowheads="1"/>
          </p:cNvSpPr>
          <p:nvPr/>
        </p:nvSpPr>
        <p:spPr bwMode="auto">
          <a:xfrm>
            <a:off x="6600825" y="2709863"/>
            <a:ext cx="1009650" cy="863600"/>
          </a:xfrm>
          <a:custGeom>
            <a:avLst/>
            <a:gdLst>
              <a:gd name="G0" fmla="+- 1903 0 0"/>
              <a:gd name="G1" fmla="+- 21600 0 1903"/>
              <a:gd name="G2" fmla="+- 21600 0 1903"/>
              <a:gd name="G3" fmla="*/ G0 2929 10000"/>
              <a:gd name="G4" fmla="+- 21600 0 G3"/>
              <a:gd name="G5" fmla="+- 21600 0 G3"/>
              <a:gd name="T0" fmla="*/ 10800 w 21600"/>
              <a:gd name="T1" fmla="*/ 0 h 21600"/>
              <a:gd name="T2" fmla="*/ 3163 w 21600"/>
              <a:gd name="T3" fmla="*/ 3163 h 21600"/>
              <a:gd name="T4" fmla="*/ 0 w 21600"/>
              <a:gd name="T5" fmla="*/ 10800 h 21600"/>
              <a:gd name="T6" fmla="*/ 3163 w 21600"/>
              <a:gd name="T7" fmla="*/ 18437 h 21600"/>
              <a:gd name="T8" fmla="*/ 10800 w 21600"/>
              <a:gd name="T9" fmla="*/ 21600 h 21600"/>
              <a:gd name="T10" fmla="*/ 18437 w 21600"/>
              <a:gd name="T11" fmla="*/ 18437 h 21600"/>
              <a:gd name="T12" fmla="*/ 21600 w 21600"/>
              <a:gd name="T13" fmla="*/ 10800 h 21600"/>
              <a:gd name="T14" fmla="*/ 18437 w 21600"/>
              <a:gd name="T15" fmla="*/ 3163 h 21600"/>
              <a:gd name="T16" fmla="*/ 3163 w 21600"/>
              <a:gd name="T17" fmla="*/ 3163 h 21600"/>
              <a:gd name="T18" fmla="*/ 18437 w 21600"/>
              <a:gd name="T19" fmla="*/ 184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903" y="10800"/>
                </a:moveTo>
                <a:cubicBezTo>
                  <a:pt x="1903" y="15714"/>
                  <a:pt x="5886" y="19697"/>
                  <a:pt x="10800" y="19697"/>
                </a:cubicBezTo>
                <a:cubicBezTo>
                  <a:pt x="15714" y="19697"/>
                  <a:pt x="19697" y="15714"/>
                  <a:pt x="19697" y="10800"/>
                </a:cubicBezTo>
                <a:cubicBezTo>
                  <a:pt x="19697" y="5886"/>
                  <a:pt x="15714" y="1903"/>
                  <a:pt x="10800" y="1903"/>
                </a:cubicBezTo>
                <a:cubicBezTo>
                  <a:pt x="5886" y="1903"/>
                  <a:pt x="1903" y="5886"/>
                  <a:pt x="1903" y="10800"/>
                </a:cubicBezTo>
                <a:close/>
              </a:path>
            </a:pathLst>
          </a:custGeom>
          <a:noFill/>
          <a:ln w="25400" algn="ctr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GB"/>
          </a:p>
        </p:txBody>
      </p:sp>
      <p:sp>
        <p:nvSpPr>
          <p:cNvPr id="191495" name="Line 7"/>
          <p:cNvSpPr>
            <a:spLocks noChangeShapeType="1"/>
          </p:cNvSpPr>
          <p:nvPr/>
        </p:nvSpPr>
        <p:spPr bwMode="auto">
          <a:xfrm>
            <a:off x="2424113" y="3141664"/>
            <a:ext cx="360362" cy="15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GB"/>
          </a:p>
        </p:txBody>
      </p:sp>
      <p:sp>
        <p:nvSpPr>
          <p:cNvPr id="191496" name="Line 8"/>
          <p:cNvSpPr>
            <a:spLocks noChangeShapeType="1"/>
          </p:cNvSpPr>
          <p:nvPr/>
        </p:nvSpPr>
        <p:spPr bwMode="auto">
          <a:xfrm>
            <a:off x="3071813" y="5300663"/>
            <a:ext cx="36036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GB"/>
          </a:p>
        </p:txBody>
      </p:sp>
      <p:sp>
        <p:nvSpPr>
          <p:cNvPr id="191497" name="Line 9"/>
          <p:cNvSpPr>
            <a:spLocks noChangeShapeType="1"/>
          </p:cNvSpPr>
          <p:nvPr/>
        </p:nvSpPr>
        <p:spPr bwMode="auto">
          <a:xfrm>
            <a:off x="4440239" y="5300663"/>
            <a:ext cx="1150937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GB"/>
          </a:p>
        </p:txBody>
      </p:sp>
      <p:sp>
        <p:nvSpPr>
          <p:cNvPr id="191498" name="Line 10"/>
          <p:cNvSpPr>
            <a:spLocks noChangeShapeType="1"/>
          </p:cNvSpPr>
          <p:nvPr/>
        </p:nvSpPr>
        <p:spPr bwMode="auto">
          <a:xfrm flipV="1">
            <a:off x="3648075" y="2349500"/>
            <a:ext cx="1079500" cy="50323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GB"/>
          </a:p>
        </p:txBody>
      </p:sp>
      <p:sp>
        <p:nvSpPr>
          <p:cNvPr id="191499" name="Line 11"/>
          <p:cNvSpPr>
            <a:spLocks noChangeShapeType="1"/>
          </p:cNvSpPr>
          <p:nvPr/>
        </p:nvSpPr>
        <p:spPr bwMode="auto">
          <a:xfrm>
            <a:off x="5735639" y="2349501"/>
            <a:ext cx="936625" cy="576263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GB"/>
          </a:p>
        </p:txBody>
      </p:sp>
      <p:sp>
        <p:nvSpPr>
          <p:cNvPr id="191500" name="Line 12"/>
          <p:cNvSpPr>
            <a:spLocks noChangeShapeType="1"/>
          </p:cNvSpPr>
          <p:nvPr/>
        </p:nvSpPr>
        <p:spPr bwMode="auto">
          <a:xfrm>
            <a:off x="3792539" y="3141664"/>
            <a:ext cx="2808287" cy="15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GB"/>
          </a:p>
        </p:txBody>
      </p:sp>
      <p:sp>
        <p:nvSpPr>
          <p:cNvPr id="191501" name="Text Box 13"/>
          <p:cNvSpPr txBox="1">
            <a:spLocks noChangeArrowheads="1"/>
          </p:cNvSpPr>
          <p:nvPr/>
        </p:nvSpPr>
        <p:spPr bwMode="auto">
          <a:xfrm>
            <a:off x="3124200" y="2894013"/>
            <a:ext cx="312906" cy="369332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42900" indent="-342900"/>
            <a:r>
              <a:rPr lang="en-GB"/>
              <a:t>1</a:t>
            </a:r>
          </a:p>
        </p:txBody>
      </p:sp>
      <p:sp>
        <p:nvSpPr>
          <p:cNvPr id="191502" name="Text Box 14"/>
          <p:cNvSpPr txBox="1">
            <a:spLocks noChangeArrowheads="1"/>
          </p:cNvSpPr>
          <p:nvPr/>
        </p:nvSpPr>
        <p:spPr bwMode="auto">
          <a:xfrm>
            <a:off x="4656138" y="4797425"/>
            <a:ext cx="341760" cy="369332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42900" indent="-342900"/>
            <a:r>
              <a:rPr lang="en-GB"/>
              <a:t>a</a:t>
            </a:r>
          </a:p>
        </p:txBody>
      </p:sp>
      <p:sp>
        <p:nvSpPr>
          <p:cNvPr id="191503" name="Text Box 15"/>
          <p:cNvSpPr txBox="1">
            <a:spLocks noChangeArrowheads="1"/>
          </p:cNvSpPr>
          <p:nvPr/>
        </p:nvSpPr>
        <p:spPr bwMode="auto">
          <a:xfrm>
            <a:off x="6169025" y="2205038"/>
            <a:ext cx="341760" cy="369332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42900" indent="-342900"/>
            <a:r>
              <a:rPr lang="en-GB"/>
              <a:t>b</a:t>
            </a:r>
          </a:p>
        </p:txBody>
      </p:sp>
      <p:sp>
        <p:nvSpPr>
          <p:cNvPr id="191504" name="Text Box 16"/>
          <p:cNvSpPr txBox="1">
            <a:spLocks noChangeArrowheads="1"/>
          </p:cNvSpPr>
          <p:nvPr/>
        </p:nvSpPr>
        <p:spPr bwMode="auto">
          <a:xfrm>
            <a:off x="3792538" y="2205038"/>
            <a:ext cx="341760" cy="369332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42900" indent="-342900"/>
            <a:r>
              <a:rPr lang="en-GB"/>
              <a:t>a</a:t>
            </a:r>
          </a:p>
        </p:txBody>
      </p:sp>
      <p:sp>
        <p:nvSpPr>
          <p:cNvPr id="191505" name="Text Box 17"/>
          <p:cNvSpPr txBox="1">
            <a:spLocks noChangeArrowheads="1"/>
          </p:cNvSpPr>
          <p:nvPr/>
        </p:nvSpPr>
        <p:spPr bwMode="auto">
          <a:xfrm>
            <a:off x="4943475" y="3141663"/>
            <a:ext cx="341760" cy="369332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42900" indent="-342900"/>
            <a:r>
              <a:rPr lang="en-GB"/>
              <a:t>a</a:t>
            </a:r>
          </a:p>
        </p:txBody>
      </p:sp>
      <p:sp>
        <p:nvSpPr>
          <p:cNvPr id="191506" name="Text Box 18"/>
          <p:cNvSpPr txBox="1">
            <a:spLocks noChangeArrowheads="1"/>
          </p:cNvSpPr>
          <p:nvPr/>
        </p:nvSpPr>
        <p:spPr bwMode="auto">
          <a:xfrm>
            <a:off x="5016500" y="1989138"/>
            <a:ext cx="312906" cy="369332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42900" indent="-342900"/>
            <a:r>
              <a:rPr lang="en-GB"/>
              <a:t>2</a:t>
            </a:r>
          </a:p>
        </p:txBody>
      </p:sp>
      <p:sp>
        <p:nvSpPr>
          <p:cNvPr id="191507" name="Text Box 19"/>
          <p:cNvSpPr txBox="1">
            <a:spLocks noChangeArrowheads="1"/>
          </p:cNvSpPr>
          <p:nvPr/>
        </p:nvSpPr>
        <p:spPr bwMode="auto">
          <a:xfrm>
            <a:off x="6888163" y="2852738"/>
            <a:ext cx="312906" cy="369332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42900" indent="-342900"/>
            <a:r>
              <a:rPr lang="en-GB"/>
              <a:t>3</a:t>
            </a:r>
          </a:p>
        </p:txBody>
      </p:sp>
      <p:sp>
        <p:nvSpPr>
          <p:cNvPr id="191508" name="Text Box 20"/>
          <p:cNvSpPr txBox="1">
            <a:spLocks noChangeArrowheads="1"/>
          </p:cNvSpPr>
          <p:nvPr/>
        </p:nvSpPr>
        <p:spPr bwMode="auto">
          <a:xfrm>
            <a:off x="7104064" y="1773238"/>
            <a:ext cx="639919" cy="369332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42900" indent="-342900"/>
            <a:r>
              <a:rPr lang="en-GB"/>
              <a:t>NFA</a:t>
            </a:r>
          </a:p>
        </p:txBody>
      </p:sp>
      <p:sp>
        <p:nvSpPr>
          <p:cNvPr id="191509" name="Text Box 21"/>
          <p:cNvSpPr txBox="1">
            <a:spLocks noChangeArrowheads="1"/>
          </p:cNvSpPr>
          <p:nvPr/>
        </p:nvSpPr>
        <p:spPr bwMode="auto">
          <a:xfrm>
            <a:off x="7427914" y="3644901"/>
            <a:ext cx="3240087" cy="646331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342900" indent="-342900"/>
            <a:r>
              <a:rPr lang="en-GB">
                <a:solidFill>
                  <a:srgbClr val="1B3871"/>
                </a:solidFill>
              </a:rPr>
              <a:t>from state 2, read</a:t>
            </a:r>
          </a:p>
          <a:p>
            <a:pPr marL="342900" indent="-342900"/>
            <a:r>
              <a:rPr lang="en-GB">
                <a:solidFill>
                  <a:srgbClr val="1B3871"/>
                </a:solidFill>
              </a:rPr>
              <a:t>‘b’, move to state 3</a:t>
            </a:r>
          </a:p>
        </p:txBody>
      </p:sp>
      <p:sp>
        <p:nvSpPr>
          <p:cNvPr id="191510" name="Text Box 22"/>
          <p:cNvSpPr txBox="1">
            <a:spLocks noChangeArrowheads="1"/>
          </p:cNvSpPr>
          <p:nvPr/>
        </p:nvSpPr>
        <p:spPr bwMode="auto">
          <a:xfrm>
            <a:off x="5519739" y="4941888"/>
            <a:ext cx="1152525" cy="369332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342900" indent="-342900"/>
            <a:r>
              <a:rPr lang="en-GB"/>
              <a:t>{ 2,3 }</a:t>
            </a:r>
          </a:p>
        </p:txBody>
      </p:sp>
      <p:sp>
        <p:nvSpPr>
          <p:cNvPr id="191511" name="Text Box 23"/>
          <p:cNvSpPr txBox="1">
            <a:spLocks noChangeArrowheads="1"/>
          </p:cNvSpPr>
          <p:nvPr/>
        </p:nvSpPr>
        <p:spPr bwMode="auto">
          <a:xfrm>
            <a:off x="3503614" y="4941888"/>
            <a:ext cx="936625" cy="369332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342900" indent="-342900"/>
            <a:r>
              <a:rPr lang="en-GB"/>
              <a:t>{ 1 }</a:t>
            </a:r>
          </a:p>
        </p:txBody>
      </p:sp>
      <p:sp>
        <p:nvSpPr>
          <p:cNvPr id="191512" name="Oval 24"/>
          <p:cNvSpPr>
            <a:spLocks noChangeArrowheads="1"/>
          </p:cNvSpPr>
          <p:nvPr/>
        </p:nvSpPr>
        <p:spPr bwMode="auto">
          <a:xfrm>
            <a:off x="5591176" y="4797425"/>
            <a:ext cx="1008063" cy="863600"/>
          </a:xfrm>
          <a:prstGeom prst="ellipse">
            <a:avLst/>
          </a:prstGeom>
          <a:noFill/>
          <a:ln w="25400" algn="ctr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GB"/>
          </a:p>
        </p:txBody>
      </p:sp>
      <p:sp>
        <p:nvSpPr>
          <p:cNvPr id="191513" name="Rectangle 25"/>
          <p:cNvSpPr>
            <a:spLocks noChangeArrowheads="1"/>
          </p:cNvSpPr>
          <p:nvPr/>
        </p:nvSpPr>
        <p:spPr bwMode="auto">
          <a:xfrm>
            <a:off x="2351089" y="1700214"/>
            <a:ext cx="5832475" cy="2016125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GB"/>
          </a:p>
        </p:txBody>
      </p:sp>
      <p:sp>
        <p:nvSpPr>
          <p:cNvPr id="191514" name="Oval 26"/>
          <p:cNvSpPr>
            <a:spLocks noChangeArrowheads="1"/>
          </p:cNvSpPr>
          <p:nvPr/>
        </p:nvSpPr>
        <p:spPr bwMode="auto">
          <a:xfrm>
            <a:off x="7896226" y="4724400"/>
            <a:ext cx="1008063" cy="865188"/>
          </a:xfrm>
          <a:prstGeom prst="ellipse">
            <a:avLst/>
          </a:prstGeom>
          <a:noFill/>
          <a:ln w="25400" algn="ctr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GB"/>
          </a:p>
        </p:txBody>
      </p:sp>
      <p:sp>
        <p:nvSpPr>
          <p:cNvPr id="191515" name="Line 27"/>
          <p:cNvSpPr>
            <a:spLocks noChangeShapeType="1"/>
          </p:cNvSpPr>
          <p:nvPr/>
        </p:nvSpPr>
        <p:spPr bwMode="auto">
          <a:xfrm>
            <a:off x="6600825" y="5229225"/>
            <a:ext cx="1295400" cy="0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GB"/>
          </a:p>
        </p:txBody>
      </p:sp>
      <p:sp>
        <p:nvSpPr>
          <p:cNvPr id="191516" name="Text Box 28"/>
          <p:cNvSpPr txBox="1">
            <a:spLocks noChangeArrowheads="1"/>
          </p:cNvSpPr>
          <p:nvPr/>
        </p:nvSpPr>
        <p:spPr bwMode="auto">
          <a:xfrm>
            <a:off x="6959600" y="4797425"/>
            <a:ext cx="341760" cy="369332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42900" indent="-342900"/>
            <a:r>
              <a:rPr lang="en-GB"/>
              <a:t>b</a:t>
            </a:r>
          </a:p>
        </p:txBody>
      </p:sp>
      <p:sp>
        <p:nvSpPr>
          <p:cNvPr id="191517" name="Text Box 29"/>
          <p:cNvSpPr txBox="1">
            <a:spLocks noChangeArrowheads="1"/>
          </p:cNvSpPr>
          <p:nvPr/>
        </p:nvSpPr>
        <p:spPr bwMode="auto">
          <a:xfrm>
            <a:off x="8112125" y="4868863"/>
            <a:ext cx="476412" cy="369332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42900" indent="-342900"/>
            <a:r>
              <a:rPr lang="en-GB"/>
              <a:t>{3}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Last Step</a:t>
            </a:r>
          </a:p>
        </p:txBody>
      </p:sp>
      <p:sp>
        <p:nvSpPr>
          <p:cNvPr id="3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3751A5-3946-4787-8E78-2E1E2C7F25A1}" type="slidenum">
              <a:rPr lang="en-GB"/>
              <a:pPr/>
              <a:t>22</a:t>
            </a:fld>
            <a:endParaRPr lang="en-GB"/>
          </a:p>
        </p:txBody>
      </p:sp>
      <p:sp>
        <p:nvSpPr>
          <p:cNvPr id="192515" name="Oval 3"/>
          <p:cNvSpPr>
            <a:spLocks noChangeArrowheads="1"/>
          </p:cNvSpPr>
          <p:nvPr/>
        </p:nvSpPr>
        <p:spPr bwMode="auto">
          <a:xfrm>
            <a:off x="2784476" y="2709863"/>
            <a:ext cx="1008063" cy="863600"/>
          </a:xfrm>
          <a:prstGeom prst="ellipse">
            <a:avLst/>
          </a:prstGeom>
          <a:noFill/>
          <a:ln w="25400" algn="ctr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GB"/>
          </a:p>
        </p:txBody>
      </p:sp>
      <p:sp>
        <p:nvSpPr>
          <p:cNvPr id="192516" name="Oval 4"/>
          <p:cNvSpPr>
            <a:spLocks noChangeArrowheads="1"/>
          </p:cNvSpPr>
          <p:nvPr/>
        </p:nvSpPr>
        <p:spPr bwMode="auto">
          <a:xfrm>
            <a:off x="4727576" y="1844675"/>
            <a:ext cx="1008063" cy="863600"/>
          </a:xfrm>
          <a:prstGeom prst="ellipse">
            <a:avLst/>
          </a:prstGeom>
          <a:noFill/>
          <a:ln w="25400" algn="ctr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GB"/>
          </a:p>
        </p:txBody>
      </p:sp>
      <p:sp>
        <p:nvSpPr>
          <p:cNvPr id="192517" name="Oval 5"/>
          <p:cNvSpPr>
            <a:spLocks noChangeArrowheads="1"/>
          </p:cNvSpPr>
          <p:nvPr/>
        </p:nvSpPr>
        <p:spPr bwMode="auto">
          <a:xfrm>
            <a:off x="3432176" y="4797425"/>
            <a:ext cx="1008063" cy="863600"/>
          </a:xfrm>
          <a:prstGeom prst="ellipse">
            <a:avLst/>
          </a:prstGeom>
          <a:noFill/>
          <a:ln w="25400" algn="ctr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GB"/>
          </a:p>
        </p:txBody>
      </p:sp>
      <p:sp>
        <p:nvSpPr>
          <p:cNvPr id="192518" name="AutoShape 6"/>
          <p:cNvSpPr>
            <a:spLocks noChangeArrowheads="1"/>
          </p:cNvSpPr>
          <p:nvPr/>
        </p:nvSpPr>
        <p:spPr bwMode="auto">
          <a:xfrm>
            <a:off x="6600825" y="2709863"/>
            <a:ext cx="1009650" cy="863600"/>
          </a:xfrm>
          <a:custGeom>
            <a:avLst/>
            <a:gdLst>
              <a:gd name="G0" fmla="+- 1903 0 0"/>
              <a:gd name="G1" fmla="+- 21600 0 1903"/>
              <a:gd name="G2" fmla="+- 21600 0 1903"/>
              <a:gd name="G3" fmla="*/ G0 2929 10000"/>
              <a:gd name="G4" fmla="+- 21600 0 G3"/>
              <a:gd name="G5" fmla="+- 21600 0 G3"/>
              <a:gd name="T0" fmla="*/ 10800 w 21600"/>
              <a:gd name="T1" fmla="*/ 0 h 21600"/>
              <a:gd name="T2" fmla="*/ 3163 w 21600"/>
              <a:gd name="T3" fmla="*/ 3163 h 21600"/>
              <a:gd name="T4" fmla="*/ 0 w 21600"/>
              <a:gd name="T5" fmla="*/ 10800 h 21600"/>
              <a:gd name="T6" fmla="*/ 3163 w 21600"/>
              <a:gd name="T7" fmla="*/ 18437 h 21600"/>
              <a:gd name="T8" fmla="*/ 10800 w 21600"/>
              <a:gd name="T9" fmla="*/ 21600 h 21600"/>
              <a:gd name="T10" fmla="*/ 18437 w 21600"/>
              <a:gd name="T11" fmla="*/ 18437 h 21600"/>
              <a:gd name="T12" fmla="*/ 21600 w 21600"/>
              <a:gd name="T13" fmla="*/ 10800 h 21600"/>
              <a:gd name="T14" fmla="*/ 18437 w 21600"/>
              <a:gd name="T15" fmla="*/ 3163 h 21600"/>
              <a:gd name="T16" fmla="*/ 3163 w 21600"/>
              <a:gd name="T17" fmla="*/ 3163 h 21600"/>
              <a:gd name="T18" fmla="*/ 18437 w 21600"/>
              <a:gd name="T19" fmla="*/ 184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903" y="10800"/>
                </a:moveTo>
                <a:cubicBezTo>
                  <a:pt x="1903" y="15714"/>
                  <a:pt x="5886" y="19697"/>
                  <a:pt x="10800" y="19697"/>
                </a:cubicBezTo>
                <a:cubicBezTo>
                  <a:pt x="15714" y="19697"/>
                  <a:pt x="19697" y="15714"/>
                  <a:pt x="19697" y="10800"/>
                </a:cubicBezTo>
                <a:cubicBezTo>
                  <a:pt x="19697" y="5886"/>
                  <a:pt x="15714" y="1903"/>
                  <a:pt x="10800" y="1903"/>
                </a:cubicBezTo>
                <a:cubicBezTo>
                  <a:pt x="5886" y="1903"/>
                  <a:pt x="1903" y="5886"/>
                  <a:pt x="1903" y="10800"/>
                </a:cubicBezTo>
                <a:close/>
              </a:path>
            </a:pathLst>
          </a:custGeom>
          <a:noFill/>
          <a:ln w="25400" algn="ctr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GB"/>
          </a:p>
        </p:txBody>
      </p:sp>
      <p:sp>
        <p:nvSpPr>
          <p:cNvPr id="192519" name="Line 7"/>
          <p:cNvSpPr>
            <a:spLocks noChangeShapeType="1"/>
          </p:cNvSpPr>
          <p:nvPr/>
        </p:nvSpPr>
        <p:spPr bwMode="auto">
          <a:xfrm>
            <a:off x="2424113" y="3141664"/>
            <a:ext cx="360362" cy="15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GB"/>
          </a:p>
        </p:txBody>
      </p:sp>
      <p:sp>
        <p:nvSpPr>
          <p:cNvPr id="192520" name="Line 8"/>
          <p:cNvSpPr>
            <a:spLocks noChangeShapeType="1"/>
          </p:cNvSpPr>
          <p:nvPr/>
        </p:nvSpPr>
        <p:spPr bwMode="auto">
          <a:xfrm>
            <a:off x="3071813" y="5300663"/>
            <a:ext cx="36036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GB"/>
          </a:p>
        </p:txBody>
      </p:sp>
      <p:sp>
        <p:nvSpPr>
          <p:cNvPr id="192521" name="Line 9"/>
          <p:cNvSpPr>
            <a:spLocks noChangeShapeType="1"/>
          </p:cNvSpPr>
          <p:nvPr/>
        </p:nvSpPr>
        <p:spPr bwMode="auto">
          <a:xfrm>
            <a:off x="4440239" y="5300663"/>
            <a:ext cx="1150937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GB"/>
          </a:p>
        </p:txBody>
      </p:sp>
      <p:sp>
        <p:nvSpPr>
          <p:cNvPr id="192522" name="Line 10"/>
          <p:cNvSpPr>
            <a:spLocks noChangeShapeType="1"/>
          </p:cNvSpPr>
          <p:nvPr/>
        </p:nvSpPr>
        <p:spPr bwMode="auto">
          <a:xfrm flipV="1">
            <a:off x="3648075" y="2349500"/>
            <a:ext cx="1079500" cy="50323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GB"/>
          </a:p>
        </p:txBody>
      </p:sp>
      <p:sp>
        <p:nvSpPr>
          <p:cNvPr id="192523" name="Line 11"/>
          <p:cNvSpPr>
            <a:spLocks noChangeShapeType="1"/>
          </p:cNvSpPr>
          <p:nvPr/>
        </p:nvSpPr>
        <p:spPr bwMode="auto">
          <a:xfrm>
            <a:off x="5735639" y="2349501"/>
            <a:ext cx="936625" cy="57626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GB"/>
          </a:p>
        </p:txBody>
      </p:sp>
      <p:sp>
        <p:nvSpPr>
          <p:cNvPr id="192524" name="Line 12"/>
          <p:cNvSpPr>
            <a:spLocks noChangeShapeType="1"/>
          </p:cNvSpPr>
          <p:nvPr/>
        </p:nvSpPr>
        <p:spPr bwMode="auto">
          <a:xfrm>
            <a:off x="3792539" y="3141664"/>
            <a:ext cx="2808287" cy="15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GB"/>
          </a:p>
        </p:txBody>
      </p:sp>
      <p:sp>
        <p:nvSpPr>
          <p:cNvPr id="192525" name="Text Box 13"/>
          <p:cNvSpPr txBox="1">
            <a:spLocks noChangeArrowheads="1"/>
          </p:cNvSpPr>
          <p:nvPr/>
        </p:nvSpPr>
        <p:spPr bwMode="auto">
          <a:xfrm>
            <a:off x="3124200" y="2894013"/>
            <a:ext cx="312906" cy="369332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42900" indent="-342900"/>
            <a:r>
              <a:rPr lang="en-GB"/>
              <a:t>1</a:t>
            </a:r>
          </a:p>
        </p:txBody>
      </p:sp>
      <p:sp>
        <p:nvSpPr>
          <p:cNvPr id="192526" name="Text Box 14"/>
          <p:cNvSpPr txBox="1">
            <a:spLocks noChangeArrowheads="1"/>
          </p:cNvSpPr>
          <p:nvPr/>
        </p:nvSpPr>
        <p:spPr bwMode="auto">
          <a:xfrm>
            <a:off x="4656138" y="4797425"/>
            <a:ext cx="341760" cy="369332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42900" indent="-342900"/>
            <a:r>
              <a:rPr lang="en-GB"/>
              <a:t>a</a:t>
            </a:r>
          </a:p>
        </p:txBody>
      </p:sp>
      <p:sp>
        <p:nvSpPr>
          <p:cNvPr id="192527" name="Text Box 15"/>
          <p:cNvSpPr txBox="1">
            <a:spLocks noChangeArrowheads="1"/>
          </p:cNvSpPr>
          <p:nvPr/>
        </p:nvSpPr>
        <p:spPr bwMode="auto">
          <a:xfrm>
            <a:off x="6169025" y="2205038"/>
            <a:ext cx="341760" cy="369332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42900" indent="-342900"/>
            <a:r>
              <a:rPr lang="en-GB"/>
              <a:t>b</a:t>
            </a:r>
          </a:p>
        </p:txBody>
      </p:sp>
      <p:sp>
        <p:nvSpPr>
          <p:cNvPr id="192528" name="Text Box 16"/>
          <p:cNvSpPr txBox="1">
            <a:spLocks noChangeArrowheads="1"/>
          </p:cNvSpPr>
          <p:nvPr/>
        </p:nvSpPr>
        <p:spPr bwMode="auto">
          <a:xfrm>
            <a:off x="3792538" y="2205038"/>
            <a:ext cx="341760" cy="369332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42900" indent="-342900"/>
            <a:r>
              <a:rPr lang="en-GB"/>
              <a:t>a</a:t>
            </a:r>
          </a:p>
        </p:txBody>
      </p:sp>
      <p:sp>
        <p:nvSpPr>
          <p:cNvPr id="192529" name="Text Box 17"/>
          <p:cNvSpPr txBox="1">
            <a:spLocks noChangeArrowheads="1"/>
          </p:cNvSpPr>
          <p:nvPr/>
        </p:nvSpPr>
        <p:spPr bwMode="auto">
          <a:xfrm>
            <a:off x="4943475" y="3141663"/>
            <a:ext cx="341760" cy="369332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42900" indent="-342900"/>
            <a:r>
              <a:rPr lang="en-GB"/>
              <a:t>a</a:t>
            </a:r>
          </a:p>
        </p:txBody>
      </p:sp>
      <p:sp>
        <p:nvSpPr>
          <p:cNvPr id="192530" name="Text Box 18"/>
          <p:cNvSpPr txBox="1">
            <a:spLocks noChangeArrowheads="1"/>
          </p:cNvSpPr>
          <p:nvPr/>
        </p:nvSpPr>
        <p:spPr bwMode="auto">
          <a:xfrm>
            <a:off x="5016500" y="1989138"/>
            <a:ext cx="312906" cy="369332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42900" indent="-342900"/>
            <a:r>
              <a:rPr lang="en-GB"/>
              <a:t>2</a:t>
            </a:r>
          </a:p>
        </p:txBody>
      </p:sp>
      <p:sp>
        <p:nvSpPr>
          <p:cNvPr id="192531" name="Text Box 19"/>
          <p:cNvSpPr txBox="1">
            <a:spLocks noChangeArrowheads="1"/>
          </p:cNvSpPr>
          <p:nvPr/>
        </p:nvSpPr>
        <p:spPr bwMode="auto">
          <a:xfrm>
            <a:off x="6888163" y="2852738"/>
            <a:ext cx="312906" cy="369332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42900" indent="-342900"/>
            <a:r>
              <a:rPr lang="en-GB"/>
              <a:t>3</a:t>
            </a:r>
          </a:p>
        </p:txBody>
      </p:sp>
      <p:sp>
        <p:nvSpPr>
          <p:cNvPr id="192532" name="Text Box 20"/>
          <p:cNvSpPr txBox="1">
            <a:spLocks noChangeArrowheads="1"/>
          </p:cNvSpPr>
          <p:nvPr/>
        </p:nvSpPr>
        <p:spPr bwMode="auto">
          <a:xfrm>
            <a:off x="7104064" y="1773238"/>
            <a:ext cx="639919" cy="369332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42900" indent="-342900"/>
            <a:r>
              <a:rPr lang="en-GB"/>
              <a:t>NFA</a:t>
            </a:r>
          </a:p>
        </p:txBody>
      </p:sp>
      <p:sp>
        <p:nvSpPr>
          <p:cNvPr id="192533" name="Text Box 21"/>
          <p:cNvSpPr txBox="1">
            <a:spLocks noChangeArrowheads="1"/>
          </p:cNvSpPr>
          <p:nvPr/>
        </p:nvSpPr>
        <p:spPr bwMode="auto">
          <a:xfrm>
            <a:off x="5951539" y="5876925"/>
            <a:ext cx="3240087" cy="369332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342900" indent="-342900"/>
            <a:r>
              <a:rPr lang="en-GB">
                <a:solidFill>
                  <a:srgbClr val="1B3871"/>
                </a:solidFill>
              </a:rPr>
              <a:t>3 is a halt state</a:t>
            </a:r>
          </a:p>
        </p:txBody>
      </p:sp>
      <p:sp>
        <p:nvSpPr>
          <p:cNvPr id="192534" name="Text Box 22"/>
          <p:cNvSpPr txBox="1">
            <a:spLocks noChangeArrowheads="1"/>
          </p:cNvSpPr>
          <p:nvPr/>
        </p:nvSpPr>
        <p:spPr bwMode="auto">
          <a:xfrm>
            <a:off x="5519739" y="4941888"/>
            <a:ext cx="1152525" cy="369332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342900" indent="-342900"/>
            <a:r>
              <a:rPr lang="en-GB"/>
              <a:t>{ 2,3 }</a:t>
            </a:r>
          </a:p>
        </p:txBody>
      </p:sp>
      <p:sp>
        <p:nvSpPr>
          <p:cNvPr id="192535" name="Text Box 23"/>
          <p:cNvSpPr txBox="1">
            <a:spLocks noChangeArrowheads="1"/>
          </p:cNvSpPr>
          <p:nvPr/>
        </p:nvSpPr>
        <p:spPr bwMode="auto">
          <a:xfrm>
            <a:off x="3503614" y="4941888"/>
            <a:ext cx="936625" cy="369332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342900" indent="-342900"/>
            <a:r>
              <a:rPr lang="en-GB"/>
              <a:t>{ 1 }</a:t>
            </a:r>
          </a:p>
        </p:txBody>
      </p:sp>
      <p:sp>
        <p:nvSpPr>
          <p:cNvPr id="192537" name="Rectangle 25"/>
          <p:cNvSpPr>
            <a:spLocks noChangeArrowheads="1"/>
          </p:cNvSpPr>
          <p:nvPr/>
        </p:nvSpPr>
        <p:spPr bwMode="auto">
          <a:xfrm>
            <a:off x="2351089" y="1700214"/>
            <a:ext cx="5832475" cy="2016125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GB"/>
          </a:p>
        </p:txBody>
      </p:sp>
      <p:sp>
        <p:nvSpPr>
          <p:cNvPr id="192539" name="Line 27"/>
          <p:cNvSpPr>
            <a:spLocks noChangeShapeType="1"/>
          </p:cNvSpPr>
          <p:nvPr/>
        </p:nvSpPr>
        <p:spPr bwMode="auto">
          <a:xfrm>
            <a:off x="6672263" y="5229225"/>
            <a:ext cx="12954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GB"/>
          </a:p>
        </p:txBody>
      </p:sp>
      <p:sp>
        <p:nvSpPr>
          <p:cNvPr id="192540" name="Text Box 28"/>
          <p:cNvSpPr txBox="1">
            <a:spLocks noChangeArrowheads="1"/>
          </p:cNvSpPr>
          <p:nvPr/>
        </p:nvSpPr>
        <p:spPr bwMode="auto">
          <a:xfrm>
            <a:off x="6959600" y="4797425"/>
            <a:ext cx="341760" cy="369332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42900" indent="-342900"/>
            <a:r>
              <a:rPr lang="en-GB"/>
              <a:t>b</a:t>
            </a:r>
          </a:p>
        </p:txBody>
      </p:sp>
      <p:sp>
        <p:nvSpPr>
          <p:cNvPr id="192541" name="Text Box 29"/>
          <p:cNvSpPr txBox="1">
            <a:spLocks noChangeArrowheads="1"/>
          </p:cNvSpPr>
          <p:nvPr/>
        </p:nvSpPr>
        <p:spPr bwMode="auto">
          <a:xfrm>
            <a:off x="8256588" y="4941888"/>
            <a:ext cx="476412" cy="369332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42900" indent="-342900"/>
            <a:r>
              <a:rPr lang="en-GB"/>
              <a:t>{3}</a:t>
            </a:r>
          </a:p>
        </p:txBody>
      </p:sp>
      <p:sp>
        <p:nvSpPr>
          <p:cNvPr id="192542" name="AutoShape 30"/>
          <p:cNvSpPr>
            <a:spLocks noChangeArrowheads="1"/>
          </p:cNvSpPr>
          <p:nvPr/>
        </p:nvSpPr>
        <p:spPr bwMode="auto">
          <a:xfrm>
            <a:off x="5519739" y="4724400"/>
            <a:ext cx="1152525" cy="1009650"/>
          </a:xfrm>
          <a:custGeom>
            <a:avLst/>
            <a:gdLst>
              <a:gd name="G0" fmla="+- 1361 0 0"/>
              <a:gd name="G1" fmla="+- 21600 0 1361"/>
              <a:gd name="G2" fmla="+- 21600 0 1361"/>
              <a:gd name="G3" fmla="*/ G0 2929 10000"/>
              <a:gd name="G4" fmla="+- 21600 0 G3"/>
              <a:gd name="G5" fmla="+- 21600 0 G3"/>
              <a:gd name="T0" fmla="*/ 10800 w 21600"/>
              <a:gd name="T1" fmla="*/ 0 h 21600"/>
              <a:gd name="T2" fmla="*/ 3163 w 21600"/>
              <a:gd name="T3" fmla="*/ 3163 h 21600"/>
              <a:gd name="T4" fmla="*/ 0 w 21600"/>
              <a:gd name="T5" fmla="*/ 10800 h 21600"/>
              <a:gd name="T6" fmla="*/ 3163 w 21600"/>
              <a:gd name="T7" fmla="*/ 18437 h 21600"/>
              <a:gd name="T8" fmla="*/ 10800 w 21600"/>
              <a:gd name="T9" fmla="*/ 21600 h 21600"/>
              <a:gd name="T10" fmla="*/ 18437 w 21600"/>
              <a:gd name="T11" fmla="*/ 18437 h 21600"/>
              <a:gd name="T12" fmla="*/ 21600 w 21600"/>
              <a:gd name="T13" fmla="*/ 10800 h 21600"/>
              <a:gd name="T14" fmla="*/ 18437 w 21600"/>
              <a:gd name="T15" fmla="*/ 3163 h 21600"/>
              <a:gd name="T16" fmla="*/ 3163 w 21600"/>
              <a:gd name="T17" fmla="*/ 3163 h 21600"/>
              <a:gd name="T18" fmla="*/ 18437 w 21600"/>
              <a:gd name="T19" fmla="*/ 184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361" y="10800"/>
                </a:moveTo>
                <a:cubicBezTo>
                  <a:pt x="1361" y="16013"/>
                  <a:pt x="5587" y="20239"/>
                  <a:pt x="10800" y="20239"/>
                </a:cubicBezTo>
                <a:cubicBezTo>
                  <a:pt x="16013" y="20239"/>
                  <a:pt x="20239" y="16013"/>
                  <a:pt x="20239" y="10800"/>
                </a:cubicBezTo>
                <a:cubicBezTo>
                  <a:pt x="20239" y="5587"/>
                  <a:pt x="16013" y="1361"/>
                  <a:pt x="10800" y="1361"/>
                </a:cubicBezTo>
                <a:cubicBezTo>
                  <a:pt x="5587" y="1361"/>
                  <a:pt x="1361" y="5587"/>
                  <a:pt x="1361" y="10800"/>
                </a:cubicBezTo>
                <a:close/>
              </a:path>
            </a:pathLst>
          </a:custGeom>
          <a:noFill/>
          <a:ln w="25400" algn="ctr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GB"/>
          </a:p>
        </p:txBody>
      </p:sp>
      <p:sp>
        <p:nvSpPr>
          <p:cNvPr id="192543" name="AutoShape 31"/>
          <p:cNvSpPr>
            <a:spLocks noChangeArrowheads="1"/>
          </p:cNvSpPr>
          <p:nvPr/>
        </p:nvSpPr>
        <p:spPr bwMode="auto">
          <a:xfrm>
            <a:off x="7967664" y="4724400"/>
            <a:ext cx="1152525" cy="1009650"/>
          </a:xfrm>
          <a:custGeom>
            <a:avLst/>
            <a:gdLst>
              <a:gd name="G0" fmla="+- 1361 0 0"/>
              <a:gd name="G1" fmla="+- 21600 0 1361"/>
              <a:gd name="G2" fmla="+- 21600 0 1361"/>
              <a:gd name="G3" fmla="*/ G0 2929 10000"/>
              <a:gd name="G4" fmla="+- 21600 0 G3"/>
              <a:gd name="G5" fmla="+- 21600 0 G3"/>
              <a:gd name="T0" fmla="*/ 10800 w 21600"/>
              <a:gd name="T1" fmla="*/ 0 h 21600"/>
              <a:gd name="T2" fmla="*/ 3163 w 21600"/>
              <a:gd name="T3" fmla="*/ 3163 h 21600"/>
              <a:gd name="T4" fmla="*/ 0 w 21600"/>
              <a:gd name="T5" fmla="*/ 10800 h 21600"/>
              <a:gd name="T6" fmla="*/ 3163 w 21600"/>
              <a:gd name="T7" fmla="*/ 18437 h 21600"/>
              <a:gd name="T8" fmla="*/ 10800 w 21600"/>
              <a:gd name="T9" fmla="*/ 21600 h 21600"/>
              <a:gd name="T10" fmla="*/ 18437 w 21600"/>
              <a:gd name="T11" fmla="*/ 18437 h 21600"/>
              <a:gd name="T12" fmla="*/ 21600 w 21600"/>
              <a:gd name="T13" fmla="*/ 10800 h 21600"/>
              <a:gd name="T14" fmla="*/ 18437 w 21600"/>
              <a:gd name="T15" fmla="*/ 3163 h 21600"/>
              <a:gd name="T16" fmla="*/ 3163 w 21600"/>
              <a:gd name="T17" fmla="*/ 3163 h 21600"/>
              <a:gd name="T18" fmla="*/ 18437 w 21600"/>
              <a:gd name="T19" fmla="*/ 184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361" y="10800"/>
                </a:moveTo>
                <a:cubicBezTo>
                  <a:pt x="1361" y="16013"/>
                  <a:pt x="5587" y="20239"/>
                  <a:pt x="10800" y="20239"/>
                </a:cubicBezTo>
                <a:cubicBezTo>
                  <a:pt x="16013" y="20239"/>
                  <a:pt x="20239" y="16013"/>
                  <a:pt x="20239" y="10800"/>
                </a:cubicBezTo>
                <a:cubicBezTo>
                  <a:pt x="20239" y="5587"/>
                  <a:pt x="16013" y="1361"/>
                  <a:pt x="10800" y="1361"/>
                </a:cubicBezTo>
                <a:cubicBezTo>
                  <a:pt x="5587" y="1361"/>
                  <a:pt x="1361" y="5587"/>
                  <a:pt x="1361" y="10800"/>
                </a:cubicBezTo>
                <a:close/>
              </a:path>
            </a:pathLst>
          </a:custGeom>
          <a:noFill/>
          <a:ln w="25400" algn="ctr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GB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A General Algorithm</a:t>
            </a:r>
          </a:p>
        </p:txBody>
      </p:sp>
      <p:sp>
        <p:nvSpPr>
          <p:cNvPr id="19353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533400" indent="-533400">
              <a:buFont typeface="Wingdings" pitchFamily="2" charset="2"/>
              <a:buAutoNum type="arabicPeriod"/>
            </a:pPr>
            <a:r>
              <a:rPr lang="en-GB" dirty="0"/>
              <a:t>Write down {1} as the start state of the DFA</a:t>
            </a:r>
          </a:p>
          <a:p>
            <a:pPr marL="533400" indent="-533400">
              <a:buFont typeface="Wingdings" pitchFamily="2" charset="2"/>
              <a:buAutoNum type="arabicPeriod"/>
            </a:pPr>
            <a:r>
              <a:rPr lang="en-GB" dirty="0"/>
              <a:t>Choose a state in the DFA which hasn’t been processed</a:t>
            </a:r>
          </a:p>
          <a:p>
            <a:pPr marL="533400" indent="-533400">
              <a:buFont typeface="Wingdings" pitchFamily="2" charset="2"/>
              <a:buAutoNum type="arabicPeriod"/>
            </a:pPr>
            <a:r>
              <a:rPr lang="en-GB" dirty="0"/>
              <a:t>Work out all transitions from it adding new states</a:t>
            </a:r>
          </a:p>
          <a:p>
            <a:pPr marL="533400" indent="-533400">
              <a:buFont typeface="Wingdings" pitchFamily="2" charset="2"/>
              <a:buAutoNum type="arabicPeriod"/>
            </a:pPr>
            <a:r>
              <a:rPr lang="en-GB" dirty="0"/>
              <a:t>Repeat from step 2 until all states have been processed</a:t>
            </a:r>
          </a:p>
          <a:p>
            <a:pPr marL="533400" indent="-533400">
              <a:buFont typeface="Wingdings" pitchFamily="2" charset="2"/>
              <a:buAutoNum type="arabicPeriod"/>
            </a:pPr>
            <a:r>
              <a:rPr lang="en-GB" dirty="0"/>
              <a:t>Mark halting states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34514-3DF5-4E6E-A69B-692C59300BCD}" type="slidenum">
              <a:rPr lang="en-GB"/>
              <a:pPr/>
              <a:t>23</a:t>
            </a:fld>
            <a:endParaRPr lang="en-GB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D83C65-680B-4EE4-BD8A-33A4006BA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152" y="2766218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072124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9938A-0BD1-4EA9-81C7-84A4F28E22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 expression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E9B9D7-28E9-4FCF-8EBA-02AD4F6A29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018568-4B2D-4058-AA25-1317FDFEDA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129" y="1889130"/>
            <a:ext cx="8792817" cy="4132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3093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Controlling Things  ...</a:t>
            </a:r>
          </a:p>
        </p:txBody>
      </p:sp>
      <p:sp>
        <p:nvSpPr>
          <p:cNvPr id="15462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90000"/>
              </a:lnSpc>
              <a:buFont typeface="Wingdings" pitchFamily="2" charset="2"/>
              <a:buNone/>
            </a:pPr>
            <a:endParaRPr lang="en-GB" dirty="0"/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GB" dirty="0"/>
              <a:t>If x has happened then		do something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endParaRPr lang="en-GB" dirty="0"/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GB" dirty="0"/>
              <a:t>If in state y then				do something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GB" dirty="0"/>
              <a:t>							change to new state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endParaRPr lang="en-GB" dirty="0"/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GB" dirty="0"/>
              <a:t>If x happened while in state y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GB" dirty="0"/>
              <a:t>							do something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GB" dirty="0"/>
              <a:t>							change to new state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5B8E72-9D8A-4924-8A23-9DE2A0DD2A97}" type="slidenum">
              <a:rPr lang="en-GB"/>
              <a:pPr/>
              <a:t>4</a:t>
            </a:fld>
            <a:endParaRPr lang="en-GB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State Transition Table</a:t>
            </a:r>
          </a:p>
        </p:txBody>
      </p:sp>
      <p:graphicFrame>
        <p:nvGraphicFramePr>
          <p:cNvPr id="121900" name="Group 44"/>
          <p:cNvGraphicFramePr>
            <a:graphicFrameLocks noGrp="1"/>
          </p:cNvGraphicFramePr>
          <p:nvPr>
            <p:ph type="tbl" idx="1"/>
          </p:nvPr>
        </p:nvGraphicFramePr>
        <p:xfrm>
          <a:off x="2208213" y="1700213"/>
          <a:ext cx="7689850" cy="4553712"/>
        </p:xfrm>
        <a:graphic>
          <a:graphicData uri="http://schemas.openxmlformats.org/drawingml/2006/table">
            <a:tbl>
              <a:tblPr/>
              <a:tblGrid>
                <a:gridCol w="19224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224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224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2246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286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en-GB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GB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State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en-GB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GB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Event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en-GB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GB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Action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en-GB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GB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New State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366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en-GB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GB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happy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GB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work due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GB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next week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en-GB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GB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none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en-GB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GB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happy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286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en-GB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GB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happy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GB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work due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GB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tomorrow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GB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start 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GB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work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en-GB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GB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anxious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286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en-GB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GB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anxious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GB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Work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GB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cancelled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en-GB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GB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none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en-GB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GB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happy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286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en-GB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GB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anxious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en-GB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GB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work done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GB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hand in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GB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work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en-GB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GB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happy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C7956-BC8F-4F29-9B69-2FBCBC741496}" type="slidenum">
              <a:rPr lang="en-GB"/>
              <a:pPr/>
              <a:t>5</a:t>
            </a:fld>
            <a:endParaRPr lang="en-GB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State Diagrams</a:t>
            </a:r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08FD7-17F7-4D6F-BF58-23817834A983}" type="slidenum">
              <a:rPr lang="en-GB"/>
              <a:pPr/>
              <a:t>6</a:t>
            </a:fld>
            <a:endParaRPr lang="en-GB"/>
          </a:p>
        </p:txBody>
      </p:sp>
      <p:sp>
        <p:nvSpPr>
          <p:cNvPr id="173060" name="Oval 4"/>
          <p:cNvSpPr>
            <a:spLocks noChangeArrowheads="1"/>
          </p:cNvSpPr>
          <p:nvPr/>
        </p:nvSpPr>
        <p:spPr bwMode="auto">
          <a:xfrm rot="10780243" flipV="1">
            <a:off x="2566989" y="5229226"/>
            <a:ext cx="7273925" cy="936625"/>
          </a:xfrm>
          <a:prstGeom prst="ellipse">
            <a:avLst/>
          </a:prstGeom>
          <a:noFill/>
          <a:ln w="9525" algn="ctr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marL="342900" indent="-342900" algn="ctr"/>
            <a:r>
              <a:rPr lang="en-GB"/>
              <a:t>when in state A   if x happens then</a:t>
            </a:r>
          </a:p>
          <a:p>
            <a:pPr marL="342900" indent="-342900" algn="ctr"/>
            <a:r>
              <a:rPr lang="en-GB"/>
              <a:t>we change to state B </a:t>
            </a:r>
          </a:p>
        </p:txBody>
      </p:sp>
      <p:sp>
        <p:nvSpPr>
          <p:cNvPr id="173061" name="Oval 5"/>
          <p:cNvSpPr>
            <a:spLocks noChangeArrowheads="1"/>
          </p:cNvSpPr>
          <p:nvPr/>
        </p:nvSpPr>
        <p:spPr bwMode="auto">
          <a:xfrm>
            <a:off x="3648076" y="3429001"/>
            <a:ext cx="1368425" cy="1223963"/>
          </a:xfrm>
          <a:prstGeom prst="ellipse">
            <a:avLst/>
          </a:prstGeom>
          <a:noFill/>
          <a:ln w="25400" algn="ctr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90000" tIns="46800" rIns="90000" bIns="46800" anchor="ctr"/>
          <a:lstStyle/>
          <a:p>
            <a:endParaRPr lang="en-GB"/>
          </a:p>
        </p:txBody>
      </p:sp>
      <p:sp>
        <p:nvSpPr>
          <p:cNvPr id="173062" name="Oval 6"/>
          <p:cNvSpPr>
            <a:spLocks noChangeArrowheads="1"/>
          </p:cNvSpPr>
          <p:nvPr/>
        </p:nvSpPr>
        <p:spPr bwMode="auto">
          <a:xfrm>
            <a:off x="7104063" y="3429001"/>
            <a:ext cx="1295400" cy="1223963"/>
          </a:xfrm>
          <a:prstGeom prst="ellipse">
            <a:avLst/>
          </a:prstGeom>
          <a:noFill/>
          <a:ln w="25400" algn="ctr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90000" tIns="46800" rIns="90000" bIns="46800" anchor="ctr"/>
          <a:lstStyle/>
          <a:p>
            <a:endParaRPr lang="en-GB"/>
          </a:p>
        </p:txBody>
      </p:sp>
      <p:sp>
        <p:nvSpPr>
          <p:cNvPr id="173063" name="Line 7"/>
          <p:cNvSpPr>
            <a:spLocks noChangeShapeType="1"/>
          </p:cNvSpPr>
          <p:nvPr/>
        </p:nvSpPr>
        <p:spPr bwMode="auto">
          <a:xfrm>
            <a:off x="5016501" y="4005263"/>
            <a:ext cx="208756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lIns="90000" tIns="46800" rIns="90000" bIns="46800"/>
          <a:lstStyle/>
          <a:p>
            <a:endParaRPr lang="en-GB"/>
          </a:p>
        </p:txBody>
      </p:sp>
      <p:sp>
        <p:nvSpPr>
          <p:cNvPr id="173066" name="Oval 10"/>
          <p:cNvSpPr>
            <a:spLocks noChangeArrowheads="1"/>
          </p:cNvSpPr>
          <p:nvPr/>
        </p:nvSpPr>
        <p:spPr bwMode="auto">
          <a:xfrm>
            <a:off x="3648075" y="3500439"/>
            <a:ext cx="1511300" cy="1150937"/>
          </a:xfrm>
          <a:prstGeom prst="ellipse">
            <a:avLst/>
          </a:prstGeom>
          <a:noFill/>
          <a:ln w="9525" algn="ctr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marL="342900" indent="-342900" algn="ctr"/>
            <a:r>
              <a:rPr lang="en-GB"/>
              <a:t>A</a:t>
            </a:r>
          </a:p>
        </p:txBody>
      </p:sp>
      <p:sp>
        <p:nvSpPr>
          <p:cNvPr id="173067" name="Oval 11"/>
          <p:cNvSpPr>
            <a:spLocks noChangeArrowheads="1"/>
          </p:cNvSpPr>
          <p:nvPr/>
        </p:nvSpPr>
        <p:spPr bwMode="auto">
          <a:xfrm>
            <a:off x="6959600" y="3500439"/>
            <a:ext cx="1511300" cy="1150937"/>
          </a:xfrm>
          <a:prstGeom prst="ellipse">
            <a:avLst/>
          </a:prstGeom>
          <a:noFill/>
          <a:ln w="9525" algn="ctr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marL="342900" indent="-342900" algn="ctr"/>
            <a:r>
              <a:rPr lang="en-GB"/>
              <a:t>B</a:t>
            </a:r>
          </a:p>
        </p:txBody>
      </p:sp>
      <p:sp>
        <p:nvSpPr>
          <p:cNvPr id="173068" name="Text Box 12"/>
          <p:cNvSpPr txBox="1">
            <a:spLocks noChangeArrowheads="1"/>
          </p:cNvSpPr>
          <p:nvPr/>
        </p:nvSpPr>
        <p:spPr bwMode="auto">
          <a:xfrm>
            <a:off x="5141913" y="2389189"/>
            <a:ext cx="2322512" cy="3715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pPr marL="342900" indent="-342900"/>
            <a:endParaRPr lang="en-US"/>
          </a:p>
        </p:txBody>
      </p:sp>
      <p:sp>
        <p:nvSpPr>
          <p:cNvPr id="173069" name="Text Box 13"/>
          <p:cNvSpPr txBox="1">
            <a:spLocks noChangeArrowheads="1"/>
          </p:cNvSpPr>
          <p:nvPr/>
        </p:nvSpPr>
        <p:spPr bwMode="auto">
          <a:xfrm>
            <a:off x="4997450" y="2892426"/>
            <a:ext cx="1746250" cy="3715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pPr marL="342900" indent="-342900"/>
            <a:endParaRPr lang="en-US"/>
          </a:p>
        </p:txBody>
      </p:sp>
      <p:sp>
        <p:nvSpPr>
          <p:cNvPr id="173070" name="Text Box 14"/>
          <p:cNvSpPr txBox="1">
            <a:spLocks noChangeArrowheads="1"/>
          </p:cNvSpPr>
          <p:nvPr/>
        </p:nvSpPr>
        <p:spPr bwMode="auto">
          <a:xfrm>
            <a:off x="5519738" y="3500439"/>
            <a:ext cx="292366" cy="3715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 marL="342900" indent="-342900"/>
            <a:r>
              <a:rPr lang="en-GB"/>
              <a:t>x</a:t>
            </a:r>
          </a:p>
        </p:txBody>
      </p:sp>
      <p:sp>
        <p:nvSpPr>
          <p:cNvPr id="173071" name="Line 15"/>
          <p:cNvSpPr>
            <a:spLocks noChangeShapeType="1"/>
          </p:cNvSpPr>
          <p:nvPr/>
        </p:nvSpPr>
        <p:spPr bwMode="auto">
          <a:xfrm flipH="1">
            <a:off x="6527801" y="2492375"/>
            <a:ext cx="504825" cy="1441450"/>
          </a:xfrm>
          <a:prstGeom prst="line">
            <a:avLst/>
          </a:prstGeom>
          <a:noFill/>
          <a:ln w="22225" cap="rnd">
            <a:solidFill>
              <a:schemeClr val="tx1"/>
            </a:solidFill>
            <a:prstDash val="sysDot"/>
            <a:round/>
            <a:headEnd/>
            <a:tailEnd type="triangle" w="med" len="med"/>
          </a:ln>
          <a:effectLst/>
        </p:spPr>
        <p:txBody>
          <a:bodyPr lIns="90000" tIns="46800" rIns="90000" bIns="46800"/>
          <a:lstStyle/>
          <a:p>
            <a:endParaRPr lang="en-GB"/>
          </a:p>
        </p:txBody>
      </p:sp>
      <p:sp>
        <p:nvSpPr>
          <p:cNvPr id="173072" name="Line 16"/>
          <p:cNvSpPr>
            <a:spLocks noChangeShapeType="1"/>
          </p:cNvSpPr>
          <p:nvPr/>
        </p:nvSpPr>
        <p:spPr bwMode="auto">
          <a:xfrm>
            <a:off x="7032625" y="2492375"/>
            <a:ext cx="719138" cy="0"/>
          </a:xfrm>
          <a:prstGeom prst="line">
            <a:avLst/>
          </a:prstGeom>
          <a:noFill/>
          <a:ln w="22225" cap="rnd">
            <a:solidFill>
              <a:schemeClr val="tx1"/>
            </a:solidFill>
            <a:prstDash val="sysDot"/>
            <a:round/>
            <a:headEnd/>
            <a:tailEnd/>
          </a:ln>
          <a:effectLst/>
        </p:spPr>
        <p:txBody>
          <a:bodyPr lIns="90000" tIns="46800" rIns="90000" bIns="46800"/>
          <a:lstStyle/>
          <a:p>
            <a:endParaRPr lang="en-GB"/>
          </a:p>
        </p:txBody>
      </p:sp>
      <p:sp>
        <p:nvSpPr>
          <p:cNvPr id="173073" name="Text Box 17"/>
          <p:cNvSpPr txBox="1">
            <a:spLocks noChangeArrowheads="1"/>
          </p:cNvSpPr>
          <p:nvPr/>
        </p:nvSpPr>
        <p:spPr bwMode="auto">
          <a:xfrm>
            <a:off x="7032625" y="1916114"/>
            <a:ext cx="3024188" cy="3715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pPr marL="342900" indent="-342900">
              <a:spcBef>
                <a:spcPct val="50000"/>
              </a:spcBef>
            </a:pPr>
            <a:r>
              <a:rPr lang="en-GB"/>
              <a:t>a state transition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State Transition Diagram</a:t>
            </a:r>
          </a:p>
        </p:txBody>
      </p:sp>
      <p:sp>
        <p:nvSpPr>
          <p:cNvPr id="163899" name="Rectangle 59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AC8FD-1E5C-4B0B-B2F1-C50E3C7ABAAB}" type="slidenum">
              <a:rPr lang="en-GB"/>
              <a:pPr/>
              <a:t>7</a:t>
            </a:fld>
            <a:endParaRPr lang="en-GB"/>
          </a:p>
        </p:txBody>
      </p:sp>
      <p:sp>
        <p:nvSpPr>
          <p:cNvPr id="163846" name="Oval 6"/>
          <p:cNvSpPr>
            <a:spLocks noChangeArrowheads="1"/>
          </p:cNvSpPr>
          <p:nvPr/>
        </p:nvSpPr>
        <p:spPr bwMode="auto">
          <a:xfrm>
            <a:off x="7464426" y="3141663"/>
            <a:ext cx="1439863" cy="1295400"/>
          </a:xfrm>
          <a:prstGeom prst="ellipse">
            <a:avLst/>
          </a:prstGeom>
          <a:noFill/>
          <a:ln w="9525" algn="ctr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en-GB"/>
          </a:p>
        </p:txBody>
      </p:sp>
      <p:sp>
        <p:nvSpPr>
          <p:cNvPr id="163847" name="Oval 7"/>
          <p:cNvSpPr>
            <a:spLocks noChangeArrowheads="1"/>
          </p:cNvSpPr>
          <p:nvPr/>
        </p:nvSpPr>
        <p:spPr bwMode="auto">
          <a:xfrm>
            <a:off x="6743701" y="3213101"/>
            <a:ext cx="1439863" cy="1223963"/>
          </a:xfrm>
          <a:prstGeom prst="ellipse">
            <a:avLst/>
          </a:prstGeom>
          <a:noFill/>
          <a:ln w="9525" algn="ctr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en-GB"/>
          </a:p>
        </p:txBody>
      </p:sp>
      <p:sp>
        <p:nvSpPr>
          <p:cNvPr id="163848" name="Line 8"/>
          <p:cNvSpPr>
            <a:spLocks noChangeShapeType="1"/>
          </p:cNvSpPr>
          <p:nvPr/>
        </p:nvSpPr>
        <p:spPr bwMode="auto">
          <a:xfrm>
            <a:off x="3216276" y="3716338"/>
            <a:ext cx="576263" cy="0"/>
          </a:xfrm>
          <a:prstGeom prst="line">
            <a:avLst/>
          </a:prstGeom>
          <a:noFill/>
          <a:ln w="9525">
            <a:noFill/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GB"/>
          </a:p>
        </p:txBody>
      </p:sp>
      <p:grpSp>
        <p:nvGrpSpPr>
          <p:cNvPr id="163883" name="Group 43"/>
          <p:cNvGrpSpPr>
            <a:grpSpLocks noChangeAspect="1"/>
          </p:cNvGrpSpPr>
          <p:nvPr/>
        </p:nvGrpSpPr>
        <p:grpSpPr bwMode="auto">
          <a:xfrm>
            <a:off x="2063750" y="1412876"/>
            <a:ext cx="9621838" cy="5445125"/>
            <a:chOff x="2448" y="1762"/>
            <a:chExt cx="7200" cy="4320"/>
          </a:xfrm>
        </p:grpSpPr>
        <p:sp>
          <p:nvSpPr>
            <p:cNvPr id="163884" name="AutoShape 44"/>
            <p:cNvSpPr>
              <a:spLocks noChangeAspect="1" noChangeArrowheads="1"/>
            </p:cNvSpPr>
            <p:nvPr/>
          </p:nvSpPr>
          <p:spPr bwMode="auto">
            <a:xfrm>
              <a:off x="2448" y="1762"/>
              <a:ext cx="7200" cy="43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63885" name="Oval 45"/>
            <p:cNvSpPr>
              <a:spLocks noChangeArrowheads="1"/>
            </p:cNvSpPr>
            <p:nvPr/>
          </p:nvSpPr>
          <p:spPr bwMode="auto">
            <a:xfrm>
              <a:off x="3258" y="3151"/>
              <a:ext cx="1350" cy="1234"/>
            </a:xfrm>
            <a:prstGeom prst="ellipse">
              <a:avLst/>
            </a:prstGeom>
            <a:solidFill>
              <a:srgbClr val="FFFFFF"/>
            </a:solidFill>
            <a:ln w="254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63886" name="Oval 46"/>
            <p:cNvSpPr>
              <a:spLocks noChangeArrowheads="1"/>
            </p:cNvSpPr>
            <p:nvPr/>
          </p:nvSpPr>
          <p:spPr bwMode="auto">
            <a:xfrm>
              <a:off x="6558" y="3151"/>
              <a:ext cx="1350" cy="1234"/>
            </a:xfrm>
            <a:prstGeom prst="ellipse">
              <a:avLst/>
            </a:prstGeom>
            <a:solidFill>
              <a:srgbClr val="FFFFFF"/>
            </a:solidFill>
            <a:ln w="254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63887" name="Line 47"/>
            <p:cNvSpPr>
              <a:spLocks noChangeShapeType="1"/>
            </p:cNvSpPr>
            <p:nvPr/>
          </p:nvSpPr>
          <p:spPr bwMode="auto">
            <a:xfrm>
              <a:off x="2658" y="3768"/>
              <a:ext cx="60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63888" name="Line 48"/>
            <p:cNvSpPr>
              <a:spLocks noChangeShapeType="1"/>
            </p:cNvSpPr>
            <p:nvPr/>
          </p:nvSpPr>
          <p:spPr bwMode="auto">
            <a:xfrm>
              <a:off x="4608" y="3768"/>
              <a:ext cx="195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GB"/>
            </a:p>
          </p:txBody>
        </p:sp>
        <p:cxnSp>
          <p:nvCxnSpPr>
            <p:cNvPr id="163889" name="AutoShape 49"/>
            <p:cNvCxnSpPr>
              <a:cxnSpLocks noChangeShapeType="1"/>
              <a:stCxn id="163886" idx="4"/>
              <a:endCxn id="163885" idx="5"/>
            </p:cNvCxnSpPr>
            <p:nvPr/>
          </p:nvCxnSpPr>
          <p:spPr bwMode="auto">
            <a:xfrm rot="16200000" flipV="1">
              <a:off x="5731" y="2901"/>
              <a:ext cx="181" cy="2822"/>
            </a:xfrm>
            <a:prstGeom prst="curvedConnector3">
              <a:avLst>
                <a:gd name="adj1" fmla="val -161139"/>
              </a:avLst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</p:cxnSp>
        <p:cxnSp>
          <p:nvCxnSpPr>
            <p:cNvPr id="163890" name="AutoShape 50"/>
            <p:cNvCxnSpPr>
              <a:cxnSpLocks noChangeShapeType="1"/>
              <a:stCxn id="163886" idx="0"/>
              <a:endCxn id="163885" idx="7"/>
            </p:cNvCxnSpPr>
            <p:nvPr/>
          </p:nvCxnSpPr>
          <p:spPr bwMode="auto">
            <a:xfrm rot="16200000" flipH="1" flipV="1">
              <a:off x="5731" y="1814"/>
              <a:ext cx="181" cy="2822"/>
            </a:xfrm>
            <a:prstGeom prst="curvedConnector3">
              <a:avLst>
                <a:gd name="adj1" fmla="val -161139"/>
              </a:avLst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</p:cxnSp>
        <p:cxnSp>
          <p:nvCxnSpPr>
            <p:cNvPr id="163891" name="AutoShape 51"/>
            <p:cNvCxnSpPr>
              <a:cxnSpLocks noChangeShapeType="1"/>
              <a:stCxn id="163885" idx="4"/>
              <a:endCxn id="163885" idx="3"/>
            </p:cNvCxnSpPr>
            <p:nvPr/>
          </p:nvCxnSpPr>
          <p:spPr bwMode="auto">
            <a:xfrm rot="16200000" flipV="1">
              <a:off x="3604" y="4073"/>
              <a:ext cx="181" cy="477"/>
            </a:xfrm>
            <a:prstGeom prst="curvedConnector3">
              <a:avLst>
                <a:gd name="adj1" fmla="val -161139"/>
              </a:avLst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</p:cxnSp>
        <p:sp>
          <p:nvSpPr>
            <p:cNvPr id="163892" name="Text Box 52"/>
            <p:cNvSpPr txBox="1">
              <a:spLocks noChangeArrowheads="1"/>
            </p:cNvSpPr>
            <p:nvPr/>
          </p:nvSpPr>
          <p:spPr bwMode="auto">
            <a:xfrm>
              <a:off x="2508" y="3151"/>
              <a:ext cx="900" cy="4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marL="342900" indent="-342900"/>
              <a:r>
                <a:rPr lang="en-GB" altLang="zh-CN" sz="2000">
                  <a:latin typeface="Times New Roman" pitchFamily="18" charset="0"/>
                  <a:ea typeface="宋体" pitchFamily="2" charset="-122"/>
                </a:rPr>
                <a:t>    start</a:t>
              </a:r>
              <a:endParaRPr lang="en-GB">
                <a:ea typeface="宋体" pitchFamily="2" charset="-122"/>
              </a:endParaRPr>
            </a:p>
          </p:txBody>
        </p:sp>
        <p:sp>
          <p:nvSpPr>
            <p:cNvPr id="163893" name="Text Box 53"/>
            <p:cNvSpPr txBox="1">
              <a:spLocks noChangeArrowheads="1"/>
            </p:cNvSpPr>
            <p:nvPr/>
          </p:nvSpPr>
          <p:spPr bwMode="auto">
            <a:xfrm>
              <a:off x="4758" y="3305"/>
              <a:ext cx="1650" cy="4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marL="342900" indent="-342900"/>
              <a:r>
                <a:rPr lang="en-GB" altLang="zh-CN" sz="2000">
                  <a:latin typeface="Times New Roman" pitchFamily="18" charset="0"/>
                  <a:ea typeface="宋体" pitchFamily="2" charset="-122"/>
                </a:rPr>
                <a:t>tomorrow</a:t>
              </a:r>
              <a:endParaRPr lang="en-GB">
                <a:ea typeface="宋体" pitchFamily="2" charset="-122"/>
              </a:endParaRPr>
            </a:p>
          </p:txBody>
        </p:sp>
        <p:sp>
          <p:nvSpPr>
            <p:cNvPr id="163894" name="Text Box 54"/>
            <p:cNvSpPr txBox="1">
              <a:spLocks noChangeArrowheads="1"/>
            </p:cNvSpPr>
            <p:nvPr/>
          </p:nvSpPr>
          <p:spPr bwMode="auto">
            <a:xfrm>
              <a:off x="5058" y="2379"/>
              <a:ext cx="1500" cy="4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marL="342900" indent="-342900"/>
              <a:r>
                <a:rPr lang="en-GB" altLang="zh-CN" sz="2000">
                  <a:latin typeface="Times New Roman" pitchFamily="18" charset="0"/>
                  <a:ea typeface="宋体" pitchFamily="2" charset="-122"/>
                </a:rPr>
                <a:t>cancelled</a:t>
              </a:r>
              <a:endParaRPr lang="en-GB">
                <a:ea typeface="宋体" pitchFamily="2" charset="-122"/>
              </a:endParaRPr>
            </a:p>
          </p:txBody>
        </p:sp>
        <p:sp>
          <p:nvSpPr>
            <p:cNvPr id="163895" name="Text Box 55"/>
            <p:cNvSpPr txBox="1">
              <a:spLocks noChangeArrowheads="1"/>
            </p:cNvSpPr>
            <p:nvPr/>
          </p:nvSpPr>
          <p:spPr bwMode="auto">
            <a:xfrm>
              <a:off x="5208" y="4693"/>
              <a:ext cx="900" cy="4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marL="342900" indent="-342900"/>
              <a:r>
                <a:rPr lang="en-GB" altLang="zh-CN" sz="2000">
                  <a:latin typeface="Times New Roman" pitchFamily="18" charset="0"/>
                  <a:ea typeface="宋体" pitchFamily="2" charset="-122"/>
                </a:rPr>
                <a:t>done</a:t>
              </a:r>
              <a:endParaRPr lang="en-GB">
                <a:ea typeface="宋体" pitchFamily="2" charset="-122"/>
              </a:endParaRPr>
            </a:p>
          </p:txBody>
        </p:sp>
        <p:sp>
          <p:nvSpPr>
            <p:cNvPr id="163896" name="Text Box 56"/>
            <p:cNvSpPr txBox="1">
              <a:spLocks noChangeArrowheads="1"/>
            </p:cNvSpPr>
            <p:nvPr/>
          </p:nvSpPr>
          <p:spPr bwMode="auto">
            <a:xfrm>
              <a:off x="2658" y="5156"/>
              <a:ext cx="1800" cy="4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marL="342900" indent="-342900"/>
              <a:r>
                <a:rPr lang="en-GB" altLang="zh-CN" sz="2000">
                  <a:latin typeface="Times New Roman" pitchFamily="18" charset="0"/>
                  <a:ea typeface="宋体" pitchFamily="2" charset="-122"/>
                </a:rPr>
                <a:t>        next week</a:t>
              </a:r>
              <a:endParaRPr lang="en-GB">
                <a:ea typeface="宋体" pitchFamily="2" charset="-122"/>
              </a:endParaRPr>
            </a:p>
          </p:txBody>
        </p:sp>
        <p:sp>
          <p:nvSpPr>
            <p:cNvPr id="163897" name="Text Box 57"/>
            <p:cNvSpPr txBox="1">
              <a:spLocks noChangeArrowheads="1"/>
            </p:cNvSpPr>
            <p:nvPr/>
          </p:nvSpPr>
          <p:spPr bwMode="auto">
            <a:xfrm>
              <a:off x="6558" y="3459"/>
              <a:ext cx="1500" cy="4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marL="342900" indent="-342900"/>
              <a:r>
                <a:rPr lang="en-GB" altLang="zh-CN" sz="2000">
                  <a:latin typeface="Times New Roman" pitchFamily="18" charset="0"/>
                  <a:ea typeface="宋体" pitchFamily="2" charset="-122"/>
                </a:rPr>
                <a:t>  Anxious</a:t>
              </a:r>
              <a:endParaRPr lang="en-GB">
                <a:ea typeface="宋体" pitchFamily="2" charset="-122"/>
              </a:endParaRPr>
            </a:p>
          </p:txBody>
        </p:sp>
        <p:sp>
          <p:nvSpPr>
            <p:cNvPr id="163898" name="Text Box 58"/>
            <p:cNvSpPr txBox="1">
              <a:spLocks noChangeArrowheads="1"/>
            </p:cNvSpPr>
            <p:nvPr/>
          </p:nvSpPr>
          <p:spPr bwMode="auto">
            <a:xfrm>
              <a:off x="3408" y="3459"/>
              <a:ext cx="1350" cy="4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marL="342900" indent="-342900"/>
              <a:r>
                <a:rPr lang="en-GB" altLang="zh-CN" sz="2000">
                  <a:latin typeface="Times New Roman" pitchFamily="18" charset="0"/>
                  <a:ea typeface="宋体" pitchFamily="2" charset="-122"/>
                </a:rPr>
                <a:t>Happy</a:t>
              </a:r>
              <a:endParaRPr lang="en-GB">
                <a:ea typeface="宋体" pitchFamily="2" charset="-122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A Finite Automata</a:t>
            </a:r>
          </a:p>
        </p:txBody>
      </p:sp>
      <p:sp>
        <p:nvSpPr>
          <p:cNvPr id="2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42FA6-9A23-4F6B-83A8-28BCF555AB14}" type="slidenum">
              <a:rPr lang="en-GB"/>
              <a:pPr/>
              <a:t>8</a:t>
            </a:fld>
            <a:endParaRPr lang="en-GB"/>
          </a:p>
        </p:txBody>
      </p:sp>
      <p:sp>
        <p:nvSpPr>
          <p:cNvPr id="168964" name="Oval 4"/>
          <p:cNvSpPr>
            <a:spLocks noChangeArrowheads="1"/>
          </p:cNvSpPr>
          <p:nvPr/>
        </p:nvSpPr>
        <p:spPr bwMode="auto">
          <a:xfrm>
            <a:off x="7464426" y="3141663"/>
            <a:ext cx="1439863" cy="1295400"/>
          </a:xfrm>
          <a:prstGeom prst="ellipse">
            <a:avLst/>
          </a:prstGeom>
          <a:noFill/>
          <a:ln w="9525" algn="ctr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en-GB"/>
          </a:p>
        </p:txBody>
      </p:sp>
      <p:sp>
        <p:nvSpPr>
          <p:cNvPr id="168965" name="Oval 5"/>
          <p:cNvSpPr>
            <a:spLocks noChangeArrowheads="1"/>
          </p:cNvSpPr>
          <p:nvPr/>
        </p:nvSpPr>
        <p:spPr bwMode="auto">
          <a:xfrm>
            <a:off x="6743701" y="3213101"/>
            <a:ext cx="1439863" cy="1223963"/>
          </a:xfrm>
          <a:prstGeom prst="ellipse">
            <a:avLst/>
          </a:prstGeom>
          <a:noFill/>
          <a:ln w="9525" algn="ctr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en-GB"/>
          </a:p>
        </p:txBody>
      </p:sp>
      <p:sp>
        <p:nvSpPr>
          <p:cNvPr id="168966" name="Line 6"/>
          <p:cNvSpPr>
            <a:spLocks noChangeShapeType="1"/>
          </p:cNvSpPr>
          <p:nvPr/>
        </p:nvSpPr>
        <p:spPr bwMode="auto">
          <a:xfrm>
            <a:off x="3216276" y="3716338"/>
            <a:ext cx="576263" cy="0"/>
          </a:xfrm>
          <a:prstGeom prst="line">
            <a:avLst/>
          </a:prstGeom>
          <a:noFill/>
          <a:ln w="9525">
            <a:noFill/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GB"/>
          </a:p>
        </p:txBody>
      </p:sp>
      <p:grpSp>
        <p:nvGrpSpPr>
          <p:cNvPr id="169011" name="Group 51"/>
          <p:cNvGrpSpPr>
            <a:grpSpLocks noChangeAspect="1"/>
          </p:cNvGrpSpPr>
          <p:nvPr/>
        </p:nvGrpSpPr>
        <p:grpSpPr bwMode="auto">
          <a:xfrm>
            <a:off x="2566988" y="1989139"/>
            <a:ext cx="7416800" cy="4325937"/>
            <a:chOff x="2448" y="1762"/>
            <a:chExt cx="7200" cy="4320"/>
          </a:xfrm>
        </p:grpSpPr>
        <p:sp>
          <p:nvSpPr>
            <p:cNvPr id="169012" name="AutoShape 52"/>
            <p:cNvSpPr>
              <a:spLocks noChangeAspect="1" noChangeArrowheads="1"/>
            </p:cNvSpPr>
            <p:nvPr/>
          </p:nvSpPr>
          <p:spPr bwMode="auto">
            <a:xfrm>
              <a:off x="2448" y="1762"/>
              <a:ext cx="7200" cy="43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69013" name="Oval 53"/>
            <p:cNvSpPr>
              <a:spLocks noChangeArrowheads="1"/>
            </p:cNvSpPr>
            <p:nvPr/>
          </p:nvSpPr>
          <p:spPr bwMode="auto">
            <a:xfrm>
              <a:off x="6558" y="3151"/>
              <a:ext cx="1350" cy="1234"/>
            </a:xfrm>
            <a:prstGeom prst="ellipse">
              <a:avLst/>
            </a:prstGeom>
            <a:solidFill>
              <a:srgbClr val="FFFFFF"/>
            </a:solidFill>
            <a:ln w="254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69014" name="Line 54"/>
            <p:cNvSpPr>
              <a:spLocks noChangeShapeType="1"/>
            </p:cNvSpPr>
            <p:nvPr/>
          </p:nvSpPr>
          <p:spPr bwMode="auto">
            <a:xfrm>
              <a:off x="2658" y="3768"/>
              <a:ext cx="60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69015" name="Line 55"/>
            <p:cNvSpPr>
              <a:spLocks noChangeShapeType="1"/>
            </p:cNvSpPr>
            <p:nvPr/>
          </p:nvSpPr>
          <p:spPr bwMode="auto">
            <a:xfrm>
              <a:off x="4608" y="3768"/>
              <a:ext cx="195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GB"/>
            </a:p>
          </p:txBody>
        </p:sp>
        <p:cxnSp>
          <p:nvCxnSpPr>
            <p:cNvPr id="169016" name="AutoShape 56"/>
            <p:cNvCxnSpPr>
              <a:cxnSpLocks noChangeShapeType="1"/>
              <a:stCxn id="169013" idx="0"/>
            </p:cNvCxnSpPr>
            <p:nvPr/>
          </p:nvCxnSpPr>
          <p:spPr bwMode="auto">
            <a:xfrm rot="16200000" flipH="1" flipV="1">
              <a:off x="5731" y="1814"/>
              <a:ext cx="181" cy="2822"/>
            </a:xfrm>
            <a:prstGeom prst="curvedConnector3">
              <a:avLst>
                <a:gd name="adj1" fmla="val -161139"/>
              </a:avLst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</p:cxnSp>
        <p:cxnSp>
          <p:nvCxnSpPr>
            <p:cNvPr id="169017" name="AutoShape 57"/>
            <p:cNvCxnSpPr>
              <a:cxnSpLocks noChangeShapeType="1"/>
            </p:cNvCxnSpPr>
            <p:nvPr/>
          </p:nvCxnSpPr>
          <p:spPr bwMode="auto">
            <a:xfrm rot="16200000" flipV="1">
              <a:off x="3556" y="4237"/>
              <a:ext cx="181" cy="477"/>
            </a:xfrm>
            <a:prstGeom prst="curvedConnector3">
              <a:avLst>
                <a:gd name="adj1" fmla="val -161139"/>
              </a:avLst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</p:cxnSp>
        <p:sp>
          <p:nvSpPr>
            <p:cNvPr id="169018" name="Text Box 58"/>
            <p:cNvSpPr txBox="1">
              <a:spLocks noChangeArrowheads="1"/>
            </p:cNvSpPr>
            <p:nvPr/>
          </p:nvSpPr>
          <p:spPr bwMode="auto">
            <a:xfrm>
              <a:off x="2508" y="3151"/>
              <a:ext cx="900" cy="4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marL="342900" indent="-342900"/>
              <a:endParaRPr lang="en-US"/>
            </a:p>
          </p:txBody>
        </p:sp>
        <p:sp>
          <p:nvSpPr>
            <p:cNvPr id="169019" name="Text Box 59"/>
            <p:cNvSpPr txBox="1">
              <a:spLocks noChangeArrowheads="1"/>
            </p:cNvSpPr>
            <p:nvPr/>
          </p:nvSpPr>
          <p:spPr bwMode="auto">
            <a:xfrm>
              <a:off x="4758" y="3305"/>
              <a:ext cx="1650" cy="4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marL="342900" indent="-342900"/>
              <a:r>
                <a:rPr lang="en-GB" altLang="zh-CN" sz="2000">
                  <a:latin typeface="Times New Roman" pitchFamily="18" charset="0"/>
                  <a:ea typeface="宋体" pitchFamily="2" charset="-122"/>
                </a:rPr>
                <a:t>tomorrow</a:t>
              </a:r>
              <a:endParaRPr lang="en-GB">
                <a:ea typeface="宋体" pitchFamily="2" charset="-122"/>
              </a:endParaRPr>
            </a:p>
          </p:txBody>
        </p:sp>
        <p:sp>
          <p:nvSpPr>
            <p:cNvPr id="169020" name="Text Box 60"/>
            <p:cNvSpPr txBox="1">
              <a:spLocks noChangeArrowheads="1"/>
            </p:cNvSpPr>
            <p:nvPr/>
          </p:nvSpPr>
          <p:spPr bwMode="auto">
            <a:xfrm>
              <a:off x="5058" y="2379"/>
              <a:ext cx="1500" cy="4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marL="342900" indent="-342900"/>
              <a:r>
                <a:rPr lang="en-GB" altLang="zh-CN" sz="2000">
                  <a:latin typeface="Times New Roman" pitchFamily="18" charset="0"/>
                  <a:ea typeface="宋体" pitchFamily="2" charset="-122"/>
                </a:rPr>
                <a:t>cancelled</a:t>
              </a:r>
              <a:endParaRPr lang="en-GB">
                <a:ea typeface="宋体" pitchFamily="2" charset="-122"/>
              </a:endParaRPr>
            </a:p>
          </p:txBody>
        </p:sp>
        <p:sp>
          <p:nvSpPr>
            <p:cNvPr id="169021" name="Text Box 61"/>
            <p:cNvSpPr txBox="1">
              <a:spLocks noChangeArrowheads="1"/>
            </p:cNvSpPr>
            <p:nvPr/>
          </p:nvSpPr>
          <p:spPr bwMode="auto">
            <a:xfrm>
              <a:off x="5208" y="4693"/>
              <a:ext cx="1050" cy="6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marL="342900" indent="-342900"/>
              <a:r>
                <a:rPr lang="en-GB" altLang="zh-CN" sz="2000">
                  <a:latin typeface="Times New Roman" pitchFamily="18" charset="0"/>
                  <a:ea typeface="宋体" pitchFamily="2" charset="-122"/>
                </a:rPr>
                <a:t>done</a:t>
              </a:r>
              <a:endParaRPr lang="en-GB">
                <a:ea typeface="宋体" pitchFamily="2" charset="-122"/>
              </a:endParaRPr>
            </a:p>
          </p:txBody>
        </p:sp>
        <p:sp>
          <p:nvSpPr>
            <p:cNvPr id="169022" name="Text Box 62"/>
            <p:cNvSpPr txBox="1">
              <a:spLocks noChangeArrowheads="1"/>
            </p:cNvSpPr>
            <p:nvPr/>
          </p:nvSpPr>
          <p:spPr bwMode="auto">
            <a:xfrm>
              <a:off x="2658" y="4848"/>
              <a:ext cx="1800" cy="4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marL="342900" indent="-342900"/>
              <a:r>
                <a:rPr lang="en-GB" altLang="zh-CN" sz="2000">
                  <a:latin typeface="Times New Roman" pitchFamily="18" charset="0"/>
                  <a:ea typeface="宋体" pitchFamily="2" charset="-122"/>
                </a:rPr>
                <a:t>next week</a:t>
              </a:r>
              <a:endParaRPr lang="en-GB">
                <a:ea typeface="宋体" pitchFamily="2" charset="-122"/>
              </a:endParaRPr>
            </a:p>
          </p:txBody>
        </p:sp>
        <p:sp>
          <p:nvSpPr>
            <p:cNvPr id="169023" name="Text Box 63"/>
            <p:cNvSpPr txBox="1">
              <a:spLocks noChangeArrowheads="1"/>
            </p:cNvSpPr>
            <p:nvPr/>
          </p:nvSpPr>
          <p:spPr bwMode="auto">
            <a:xfrm>
              <a:off x="6558" y="3459"/>
              <a:ext cx="1500" cy="4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marL="342900" indent="-342900"/>
              <a:r>
                <a:rPr lang="en-GB" altLang="zh-CN" sz="2000">
                  <a:latin typeface="Times New Roman" pitchFamily="18" charset="0"/>
                  <a:ea typeface="宋体" pitchFamily="2" charset="-122"/>
                </a:rPr>
                <a:t>Anxious</a:t>
              </a:r>
              <a:endParaRPr lang="en-GB">
                <a:ea typeface="宋体" pitchFamily="2" charset="-122"/>
              </a:endParaRPr>
            </a:p>
          </p:txBody>
        </p:sp>
        <p:sp>
          <p:nvSpPr>
            <p:cNvPr id="169024" name="Text Box 64"/>
            <p:cNvSpPr txBox="1">
              <a:spLocks noChangeArrowheads="1"/>
            </p:cNvSpPr>
            <p:nvPr/>
          </p:nvSpPr>
          <p:spPr bwMode="auto">
            <a:xfrm>
              <a:off x="3408" y="3459"/>
              <a:ext cx="1350" cy="4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marL="342900" indent="-342900"/>
              <a:r>
                <a:rPr lang="en-GB" altLang="zh-CN" sz="2000">
                  <a:latin typeface="Times New Roman" pitchFamily="18" charset="0"/>
                  <a:ea typeface="宋体" pitchFamily="2" charset="-122"/>
                </a:rPr>
                <a:t>Happy</a:t>
              </a:r>
              <a:endParaRPr lang="en-GB">
                <a:ea typeface="宋体" pitchFamily="2" charset="-122"/>
              </a:endParaRPr>
            </a:p>
          </p:txBody>
        </p:sp>
        <p:sp>
          <p:nvSpPr>
            <p:cNvPr id="169025" name="AutoShape 65"/>
            <p:cNvSpPr>
              <a:spLocks noChangeArrowheads="1"/>
            </p:cNvSpPr>
            <p:nvPr/>
          </p:nvSpPr>
          <p:spPr bwMode="auto">
            <a:xfrm>
              <a:off x="3258" y="3151"/>
              <a:ext cx="1350" cy="1386"/>
            </a:xfrm>
            <a:custGeom>
              <a:avLst/>
              <a:gdLst>
                <a:gd name="G0" fmla="+- 1600 0 0"/>
                <a:gd name="G1" fmla="+- 21600 0 1600"/>
                <a:gd name="G2" fmla="+- 21600 0 1600"/>
                <a:gd name="G3" fmla="*/ G0 2929 10000"/>
                <a:gd name="G4" fmla="+- 21600 0 G3"/>
                <a:gd name="G5" fmla="+- 21600 0 G3"/>
                <a:gd name="T0" fmla="*/ 10800 w 21600"/>
                <a:gd name="T1" fmla="*/ 0 h 21600"/>
                <a:gd name="T2" fmla="*/ 3163 w 21600"/>
                <a:gd name="T3" fmla="*/ 3163 h 21600"/>
                <a:gd name="T4" fmla="*/ 0 w 21600"/>
                <a:gd name="T5" fmla="*/ 10800 h 21600"/>
                <a:gd name="T6" fmla="*/ 3163 w 21600"/>
                <a:gd name="T7" fmla="*/ 18437 h 21600"/>
                <a:gd name="T8" fmla="*/ 10800 w 21600"/>
                <a:gd name="T9" fmla="*/ 21600 h 21600"/>
                <a:gd name="T10" fmla="*/ 18437 w 21600"/>
                <a:gd name="T11" fmla="*/ 18437 h 21600"/>
                <a:gd name="T12" fmla="*/ 21600 w 21600"/>
                <a:gd name="T13" fmla="*/ 10800 h 21600"/>
                <a:gd name="T14" fmla="*/ 18437 w 21600"/>
                <a:gd name="T15" fmla="*/ 3163 h 21600"/>
                <a:gd name="T16" fmla="*/ 3163 w 21600"/>
                <a:gd name="T17" fmla="*/ 3163 h 21600"/>
                <a:gd name="T18" fmla="*/ 18437 w 21600"/>
                <a:gd name="T19" fmla="*/ 184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1600" y="10800"/>
                  </a:moveTo>
                  <a:cubicBezTo>
                    <a:pt x="1600" y="15881"/>
                    <a:pt x="5719" y="20000"/>
                    <a:pt x="10800" y="20000"/>
                  </a:cubicBezTo>
                  <a:cubicBezTo>
                    <a:pt x="15881" y="20000"/>
                    <a:pt x="20000" y="15881"/>
                    <a:pt x="20000" y="10800"/>
                  </a:cubicBezTo>
                  <a:cubicBezTo>
                    <a:pt x="20000" y="5719"/>
                    <a:pt x="15881" y="1600"/>
                    <a:pt x="10800" y="1600"/>
                  </a:cubicBezTo>
                  <a:cubicBezTo>
                    <a:pt x="5719" y="1600"/>
                    <a:pt x="1600" y="5719"/>
                    <a:pt x="1600" y="10800"/>
                  </a:cubicBezTo>
                  <a:close/>
                </a:path>
              </a:pathLst>
            </a:custGeom>
            <a:noFill/>
            <a:ln w="254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cxnSp>
          <p:nvCxnSpPr>
            <p:cNvPr id="169026" name="AutoShape 66"/>
            <p:cNvCxnSpPr>
              <a:cxnSpLocks noChangeShapeType="1"/>
              <a:stCxn id="169013" idx="4"/>
              <a:endCxn id="169025" idx="5"/>
            </p:cNvCxnSpPr>
            <p:nvPr/>
          </p:nvCxnSpPr>
          <p:spPr bwMode="auto">
            <a:xfrm rot="16200000" flipV="1">
              <a:off x="5796" y="2966"/>
              <a:ext cx="51" cy="2822"/>
            </a:xfrm>
            <a:prstGeom prst="curvedConnector3">
              <a:avLst>
                <a:gd name="adj1" fmla="val -877968"/>
              </a:avLst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</p:cxn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Components</a:t>
            </a:r>
          </a:p>
        </p:txBody>
      </p:sp>
      <p:sp>
        <p:nvSpPr>
          <p:cNvPr id="17510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None/>
            </a:pPr>
            <a:endParaRPr lang="en-GB" dirty="0">
              <a:solidFill>
                <a:srgbClr val="1B3871"/>
              </a:solidFill>
            </a:endParaRPr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99E8D-FB15-448D-A45E-0E6D878D7FE1}" type="slidenum">
              <a:rPr lang="en-GB"/>
              <a:pPr/>
              <a:t>9</a:t>
            </a:fld>
            <a:endParaRPr lang="en-GB"/>
          </a:p>
        </p:txBody>
      </p:sp>
      <p:sp>
        <p:nvSpPr>
          <p:cNvPr id="175108" name="Oval 4"/>
          <p:cNvSpPr>
            <a:spLocks noChangeArrowheads="1"/>
          </p:cNvSpPr>
          <p:nvPr/>
        </p:nvSpPr>
        <p:spPr bwMode="auto">
          <a:xfrm>
            <a:off x="3070225" y="2647176"/>
            <a:ext cx="1081088" cy="1008062"/>
          </a:xfrm>
          <a:prstGeom prst="ellipse">
            <a:avLst/>
          </a:prstGeom>
          <a:noFill/>
          <a:ln w="25400" algn="ctr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90000" tIns="46800" rIns="90000" bIns="46800" anchor="ctr"/>
          <a:lstStyle/>
          <a:p>
            <a:endParaRPr lang="en-GB"/>
          </a:p>
        </p:txBody>
      </p:sp>
      <p:sp>
        <p:nvSpPr>
          <p:cNvPr id="175109" name="Line 5"/>
          <p:cNvSpPr>
            <a:spLocks noChangeShapeType="1"/>
          </p:cNvSpPr>
          <p:nvPr/>
        </p:nvSpPr>
        <p:spPr bwMode="auto">
          <a:xfrm>
            <a:off x="2638425" y="3159144"/>
            <a:ext cx="431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lIns="90000" tIns="46800" rIns="90000" bIns="46800"/>
          <a:lstStyle/>
          <a:p>
            <a:endParaRPr lang="en-GB"/>
          </a:p>
        </p:txBody>
      </p:sp>
      <p:sp>
        <p:nvSpPr>
          <p:cNvPr id="175110" name="Oval 6"/>
          <p:cNvSpPr>
            <a:spLocks noChangeArrowheads="1"/>
          </p:cNvSpPr>
          <p:nvPr/>
        </p:nvSpPr>
        <p:spPr bwMode="auto">
          <a:xfrm>
            <a:off x="6743700" y="4292601"/>
            <a:ext cx="1081088" cy="1008063"/>
          </a:xfrm>
          <a:prstGeom prst="ellipse">
            <a:avLst/>
          </a:prstGeom>
          <a:noFill/>
          <a:ln w="25400" algn="ctr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90000" tIns="46800" rIns="90000" bIns="46800" anchor="ctr"/>
          <a:lstStyle/>
          <a:p>
            <a:endParaRPr lang="en-GB"/>
          </a:p>
        </p:txBody>
      </p:sp>
      <p:sp>
        <p:nvSpPr>
          <p:cNvPr id="175111" name="AutoShape 7"/>
          <p:cNvSpPr>
            <a:spLocks noChangeArrowheads="1"/>
          </p:cNvSpPr>
          <p:nvPr/>
        </p:nvSpPr>
        <p:spPr bwMode="auto">
          <a:xfrm>
            <a:off x="3216276" y="4365625"/>
            <a:ext cx="1223963" cy="1081088"/>
          </a:xfrm>
          <a:custGeom>
            <a:avLst/>
            <a:gdLst>
              <a:gd name="G0" fmla="+- 1821 0 0"/>
              <a:gd name="G1" fmla="+- 21600 0 1821"/>
              <a:gd name="G2" fmla="+- 21600 0 1821"/>
              <a:gd name="G3" fmla="*/ G0 2929 10000"/>
              <a:gd name="G4" fmla="+- 21600 0 G3"/>
              <a:gd name="G5" fmla="+- 21600 0 G3"/>
              <a:gd name="T0" fmla="*/ 10800 w 21600"/>
              <a:gd name="T1" fmla="*/ 0 h 21600"/>
              <a:gd name="T2" fmla="*/ 3163 w 21600"/>
              <a:gd name="T3" fmla="*/ 3163 h 21600"/>
              <a:gd name="T4" fmla="*/ 0 w 21600"/>
              <a:gd name="T5" fmla="*/ 10800 h 21600"/>
              <a:gd name="T6" fmla="*/ 3163 w 21600"/>
              <a:gd name="T7" fmla="*/ 18437 h 21600"/>
              <a:gd name="T8" fmla="*/ 10800 w 21600"/>
              <a:gd name="T9" fmla="*/ 21600 h 21600"/>
              <a:gd name="T10" fmla="*/ 18437 w 21600"/>
              <a:gd name="T11" fmla="*/ 18437 h 21600"/>
              <a:gd name="T12" fmla="*/ 21600 w 21600"/>
              <a:gd name="T13" fmla="*/ 10800 h 21600"/>
              <a:gd name="T14" fmla="*/ 18437 w 21600"/>
              <a:gd name="T15" fmla="*/ 3163 h 21600"/>
              <a:gd name="T16" fmla="*/ 3163 w 21600"/>
              <a:gd name="T17" fmla="*/ 3163 h 21600"/>
              <a:gd name="T18" fmla="*/ 18437 w 21600"/>
              <a:gd name="T19" fmla="*/ 184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821" y="10800"/>
                </a:moveTo>
                <a:cubicBezTo>
                  <a:pt x="1821" y="15759"/>
                  <a:pt x="5841" y="19779"/>
                  <a:pt x="10800" y="19779"/>
                </a:cubicBezTo>
                <a:cubicBezTo>
                  <a:pt x="15759" y="19779"/>
                  <a:pt x="19779" y="15759"/>
                  <a:pt x="19779" y="10800"/>
                </a:cubicBezTo>
                <a:cubicBezTo>
                  <a:pt x="19779" y="5841"/>
                  <a:pt x="15759" y="1821"/>
                  <a:pt x="10800" y="1821"/>
                </a:cubicBezTo>
                <a:cubicBezTo>
                  <a:pt x="5841" y="1821"/>
                  <a:pt x="1821" y="5841"/>
                  <a:pt x="1821" y="10800"/>
                </a:cubicBezTo>
                <a:close/>
              </a:path>
            </a:pathLst>
          </a:custGeom>
          <a:noFill/>
          <a:ln w="25400" algn="ctr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90000" tIns="46800" rIns="90000" bIns="46800" anchor="ctr"/>
          <a:lstStyle/>
          <a:p>
            <a:endParaRPr lang="en-GB"/>
          </a:p>
        </p:txBody>
      </p:sp>
      <p:sp>
        <p:nvSpPr>
          <p:cNvPr id="175112" name="Line 8"/>
          <p:cNvSpPr>
            <a:spLocks noChangeShapeType="1"/>
          </p:cNvSpPr>
          <p:nvPr/>
        </p:nvSpPr>
        <p:spPr bwMode="auto">
          <a:xfrm>
            <a:off x="7824788" y="3144857"/>
            <a:ext cx="1800225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lIns="90000" tIns="46800" rIns="90000" bIns="46800"/>
          <a:lstStyle/>
          <a:p>
            <a:endParaRPr lang="en-GB"/>
          </a:p>
        </p:txBody>
      </p:sp>
      <p:sp>
        <p:nvSpPr>
          <p:cNvPr id="175113" name="Text Box 9"/>
          <p:cNvSpPr txBox="1">
            <a:spLocks noChangeArrowheads="1"/>
          </p:cNvSpPr>
          <p:nvPr/>
        </p:nvSpPr>
        <p:spPr bwMode="auto">
          <a:xfrm>
            <a:off x="6539613" y="2959100"/>
            <a:ext cx="1180429" cy="3715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 marL="342900" indent="-342900"/>
            <a:r>
              <a:rPr lang="en-GB" dirty="0">
                <a:solidFill>
                  <a:srgbClr val="1B3871"/>
                </a:solidFill>
              </a:rPr>
              <a:t>transition</a:t>
            </a:r>
          </a:p>
        </p:txBody>
      </p:sp>
      <p:sp>
        <p:nvSpPr>
          <p:cNvPr id="175114" name="Text Box 10"/>
          <p:cNvSpPr txBox="1">
            <a:spLocks noChangeArrowheads="1"/>
          </p:cNvSpPr>
          <p:nvPr/>
        </p:nvSpPr>
        <p:spPr bwMode="auto">
          <a:xfrm>
            <a:off x="8347933" y="2647176"/>
            <a:ext cx="340456" cy="3715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 marL="342900" indent="-342900"/>
            <a:r>
              <a:rPr lang="en-GB" dirty="0"/>
              <a:t>d</a:t>
            </a:r>
          </a:p>
        </p:txBody>
      </p:sp>
      <p:sp>
        <p:nvSpPr>
          <p:cNvPr id="175115" name="Line 11"/>
          <p:cNvSpPr>
            <a:spLocks noChangeShapeType="1"/>
          </p:cNvSpPr>
          <p:nvPr/>
        </p:nvSpPr>
        <p:spPr bwMode="auto">
          <a:xfrm flipH="1">
            <a:off x="8607427" y="2458264"/>
            <a:ext cx="1152525" cy="360363"/>
          </a:xfrm>
          <a:prstGeom prst="line">
            <a:avLst/>
          </a:prstGeom>
          <a:noFill/>
          <a:ln w="19050" cap="rnd">
            <a:solidFill>
              <a:schemeClr val="tx1"/>
            </a:solidFill>
            <a:prstDash val="sysDot"/>
            <a:round/>
            <a:headEnd/>
            <a:tailEnd type="triangle" w="med" len="med"/>
          </a:ln>
          <a:effectLst/>
        </p:spPr>
        <p:txBody>
          <a:bodyPr lIns="90000" tIns="46800" rIns="90000" bIns="46800"/>
          <a:lstStyle/>
          <a:p>
            <a:endParaRPr lang="en-GB"/>
          </a:p>
        </p:txBody>
      </p:sp>
      <p:sp>
        <p:nvSpPr>
          <p:cNvPr id="175116" name="Text Box 12"/>
          <p:cNvSpPr txBox="1">
            <a:spLocks noChangeArrowheads="1"/>
          </p:cNvSpPr>
          <p:nvPr/>
        </p:nvSpPr>
        <p:spPr bwMode="auto">
          <a:xfrm>
            <a:off x="9759952" y="1916501"/>
            <a:ext cx="965627" cy="6485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 marL="342900" indent="-342900"/>
            <a:r>
              <a:rPr lang="en-GB" dirty="0">
                <a:solidFill>
                  <a:srgbClr val="1B3871"/>
                </a:solidFill>
              </a:rPr>
              <a:t>input</a:t>
            </a:r>
          </a:p>
          <a:p>
            <a:pPr marL="342900" indent="-342900"/>
            <a:r>
              <a:rPr lang="en-GB" dirty="0">
                <a:solidFill>
                  <a:srgbClr val="1B3871"/>
                </a:solidFill>
              </a:rPr>
              <a:t>symbol</a:t>
            </a:r>
          </a:p>
        </p:txBody>
      </p:sp>
      <p:sp>
        <p:nvSpPr>
          <p:cNvPr id="175117" name="Text Box 13"/>
          <p:cNvSpPr txBox="1">
            <a:spLocks noChangeArrowheads="1"/>
          </p:cNvSpPr>
          <p:nvPr/>
        </p:nvSpPr>
        <p:spPr bwMode="auto">
          <a:xfrm>
            <a:off x="4530727" y="4339857"/>
            <a:ext cx="1056997" cy="120251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 marL="342900" indent="-342900"/>
            <a:r>
              <a:rPr lang="en-GB" dirty="0">
                <a:solidFill>
                  <a:srgbClr val="1B3871"/>
                </a:solidFill>
              </a:rPr>
              <a:t>halting</a:t>
            </a:r>
          </a:p>
          <a:p>
            <a:pPr marL="342900" indent="-342900"/>
            <a:r>
              <a:rPr lang="en-GB" dirty="0">
                <a:solidFill>
                  <a:srgbClr val="1B3871"/>
                </a:solidFill>
              </a:rPr>
              <a:t>state</a:t>
            </a:r>
          </a:p>
          <a:p>
            <a:pPr marL="342900" indent="-342900"/>
            <a:r>
              <a:rPr lang="en-GB" dirty="0">
                <a:solidFill>
                  <a:srgbClr val="1B3871"/>
                </a:solidFill>
              </a:rPr>
              <a:t>(one or </a:t>
            </a:r>
          </a:p>
          <a:p>
            <a:pPr marL="342900" indent="-342900"/>
            <a:r>
              <a:rPr lang="en-GB" dirty="0">
                <a:solidFill>
                  <a:srgbClr val="1B3871"/>
                </a:solidFill>
              </a:rPr>
              <a:t>  more)</a:t>
            </a:r>
          </a:p>
        </p:txBody>
      </p:sp>
      <p:sp>
        <p:nvSpPr>
          <p:cNvPr id="175118" name="Text Box 14"/>
          <p:cNvSpPr txBox="1">
            <a:spLocks noChangeArrowheads="1"/>
          </p:cNvSpPr>
          <p:nvPr/>
        </p:nvSpPr>
        <p:spPr bwMode="auto">
          <a:xfrm>
            <a:off x="8112125" y="4292600"/>
            <a:ext cx="1457748" cy="6485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 marL="342900" indent="-342900"/>
            <a:r>
              <a:rPr lang="en-GB">
                <a:solidFill>
                  <a:srgbClr val="1B3871"/>
                </a:solidFill>
              </a:rPr>
              <a:t>non-halting</a:t>
            </a:r>
          </a:p>
          <a:p>
            <a:pPr marL="342900" indent="-342900"/>
            <a:r>
              <a:rPr lang="en-GB">
                <a:solidFill>
                  <a:srgbClr val="1B3871"/>
                </a:solidFill>
              </a:rPr>
              <a:t>state</a:t>
            </a:r>
          </a:p>
        </p:txBody>
      </p:sp>
      <p:sp>
        <p:nvSpPr>
          <p:cNvPr id="16" name="Text Box 13">
            <a:extLst>
              <a:ext uri="{FF2B5EF4-FFF2-40B4-BE49-F238E27FC236}">
                <a16:creationId xmlns:a16="http://schemas.microsoft.com/office/drawing/2014/main" id="{AF4D5752-AFF2-4DAF-8641-72DC387898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20303" y="2076819"/>
            <a:ext cx="2207954" cy="6485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GB" dirty="0">
                <a:solidFill>
                  <a:srgbClr val="1B3871"/>
                </a:solidFill>
              </a:rPr>
              <a:t>starting state (one</a:t>
            </a:r>
          </a:p>
          <a:p>
            <a:pPr>
              <a:buFont typeface="Wingdings" pitchFamily="2" charset="2"/>
              <a:buNone/>
            </a:pPr>
            <a:r>
              <a:rPr lang="en-GB" dirty="0">
                <a:solidFill>
                  <a:srgbClr val="1B3871"/>
                </a:solidFill>
              </a:rPr>
              <a:t> per machine)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BrushVTI">
  <a:themeElements>
    <a:clrScheme name="AnalogousFromRegularSeedLeftStep">
      <a:dk1>
        <a:srgbClr val="000000"/>
      </a:dk1>
      <a:lt1>
        <a:srgbClr val="FFFFFF"/>
      </a:lt1>
      <a:dk2>
        <a:srgbClr val="242641"/>
      </a:dk2>
      <a:lt2>
        <a:srgbClr val="E2E8E6"/>
      </a:lt2>
      <a:accent1>
        <a:srgbClr val="C34D6C"/>
      </a:accent1>
      <a:accent2>
        <a:srgbClr val="B13B8C"/>
      </a:accent2>
      <a:accent3>
        <a:srgbClr val="B84DC3"/>
      </a:accent3>
      <a:accent4>
        <a:srgbClr val="743BB1"/>
      </a:accent4>
      <a:accent5>
        <a:srgbClr val="554DC3"/>
      </a:accent5>
      <a:accent6>
        <a:srgbClr val="3B64B1"/>
      </a:accent6>
      <a:hlink>
        <a:srgbClr val="319379"/>
      </a:hlink>
      <a:folHlink>
        <a:srgbClr val="7F7F7F"/>
      </a:folHlink>
    </a:clrScheme>
    <a:fontScheme name="Custom 3">
      <a:majorFont>
        <a:latin typeface="Elephant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ushVTI" id="{7102FA3A-9D7B-4497-8C4B-FB535AAFDE06}" vid="{C6D41F62-6FAB-440A-BEC7-CB7BF190811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181</TotalTime>
  <Words>671</Words>
  <Application>Microsoft Office PowerPoint</Application>
  <PresentationFormat>Widescreen</PresentationFormat>
  <Paragraphs>273</Paragraphs>
  <Slides>24</Slides>
  <Notes>3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Arial</vt:lpstr>
      <vt:lpstr>Calibri</vt:lpstr>
      <vt:lpstr>Century Gothic</vt:lpstr>
      <vt:lpstr>Elephant</vt:lpstr>
      <vt:lpstr>Times New Roman</vt:lpstr>
      <vt:lpstr>Wingdings</vt:lpstr>
      <vt:lpstr>BrushVTI</vt:lpstr>
      <vt:lpstr>Finite automata</vt:lpstr>
      <vt:lpstr>Recap</vt:lpstr>
      <vt:lpstr>Regular expression</vt:lpstr>
      <vt:lpstr>Controlling Things  ...</vt:lpstr>
      <vt:lpstr>State Transition Table</vt:lpstr>
      <vt:lpstr>State Diagrams</vt:lpstr>
      <vt:lpstr>State Transition Diagram</vt:lpstr>
      <vt:lpstr>A Finite Automata</vt:lpstr>
      <vt:lpstr>Components</vt:lpstr>
      <vt:lpstr>Sequence of Input Symbols</vt:lpstr>
      <vt:lpstr>The Original Example ...</vt:lpstr>
      <vt:lpstr>Recognising Strings</vt:lpstr>
      <vt:lpstr>Rejecting Strings</vt:lpstr>
      <vt:lpstr>Rejected / Accepted Strings</vt:lpstr>
      <vt:lpstr>Recall some simple languages ... Can you draw FA to recognise them?</vt:lpstr>
      <vt:lpstr>Non-Deterministic Automata</vt:lpstr>
      <vt:lpstr>Non-Deterministic Automata</vt:lpstr>
      <vt:lpstr>Deterministic FAs and  Non-Deterministic FAs</vt:lpstr>
      <vt:lpstr>A Simple Example</vt:lpstr>
      <vt:lpstr>Step by Step (1)</vt:lpstr>
      <vt:lpstr>Step by Step (2)</vt:lpstr>
      <vt:lpstr>Last Step</vt:lpstr>
      <vt:lpstr>A General Algorithm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Finite automata</dc:title>
  <dc:creator>Lyernisha Franglin</dc:creator>
  <cp:lastModifiedBy>Lyernisha Franglin</cp:lastModifiedBy>
  <cp:revision>3</cp:revision>
  <dcterms:created xsi:type="dcterms:W3CDTF">2021-12-02T10:22:30Z</dcterms:created>
  <dcterms:modified xsi:type="dcterms:W3CDTF">2021-12-02T13:26:22Z</dcterms:modified>
</cp:coreProperties>
</file>